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1225" r:id="rId2"/>
    <p:sldId id="1224" r:id="rId3"/>
    <p:sldId id="1226" r:id="rId4"/>
    <p:sldId id="1126" r:id="rId5"/>
    <p:sldId id="1227" r:id="rId6"/>
    <p:sldId id="1230" r:id="rId7"/>
    <p:sldId id="1239" r:id="rId8"/>
    <p:sldId id="1231" r:id="rId9"/>
    <p:sldId id="1232" r:id="rId10"/>
    <p:sldId id="1233" r:id="rId11"/>
    <p:sldId id="1234" r:id="rId12"/>
    <p:sldId id="1228" r:id="rId13"/>
    <p:sldId id="1235" r:id="rId14"/>
    <p:sldId id="1236" r:id="rId15"/>
    <p:sldId id="1237" r:id="rId16"/>
    <p:sldId id="1238" r:id="rId17"/>
    <p:sldId id="1251" r:id="rId18"/>
    <p:sldId id="1254" r:id="rId19"/>
    <p:sldId id="1240" r:id="rId20"/>
    <p:sldId id="1229" r:id="rId21"/>
    <p:sldId id="1241" r:id="rId22"/>
    <p:sldId id="1242" r:id="rId23"/>
    <p:sldId id="1244" r:id="rId24"/>
    <p:sldId id="1243" r:id="rId25"/>
    <p:sldId id="1245" r:id="rId26"/>
    <p:sldId id="1246" r:id="rId27"/>
    <p:sldId id="1247" r:id="rId28"/>
    <p:sldId id="1248" r:id="rId29"/>
    <p:sldId id="1249" r:id="rId30"/>
    <p:sldId id="1250" r:id="rId31"/>
    <p:sldId id="1253" r:id="rId32"/>
    <p:sldId id="113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B0E4C2-CB3A-4EFB-A6D1-214F9AF66411}">
          <p14:sldIdLst>
            <p14:sldId id="1225"/>
            <p14:sldId id="1224"/>
            <p14:sldId id="1226"/>
            <p14:sldId id="1126"/>
            <p14:sldId id="1227"/>
            <p14:sldId id="1230"/>
            <p14:sldId id="1239"/>
            <p14:sldId id="1231"/>
            <p14:sldId id="1232"/>
            <p14:sldId id="1233"/>
            <p14:sldId id="1234"/>
            <p14:sldId id="1228"/>
            <p14:sldId id="1235"/>
            <p14:sldId id="1236"/>
            <p14:sldId id="1237"/>
            <p14:sldId id="1238"/>
            <p14:sldId id="1251"/>
            <p14:sldId id="1254"/>
            <p14:sldId id="1240"/>
            <p14:sldId id="1229"/>
            <p14:sldId id="1241"/>
            <p14:sldId id="1242"/>
            <p14:sldId id="1244"/>
            <p14:sldId id="1243"/>
            <p14:sldId id="1245"/>
            <p14:sldId id="1246"/>
            <p14:sldId id="1247"/>
            <p14:sldId id="1248"/>
            <p14:sldId id="1249"/>
            <p14:sldId id="1250"/>
            <p14:sldId id="1253"/>
            <p14:sldId id="11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EBB"/>
    <a:srgbClr val="DBDBDB"/>
    <a:srgbClr val="0000F7"/>
    <a:srgbClr val="F82B1B"/>
    <a:srgbClr val="918F90"/>
    <a:srgbClr val="D0D8E8"/>
    <a:srgbClr val="A2A6AE"/>
    <a:srgbClr val="C7D5E5"/>
    <a:srgbClr val="252122"/>
    <a:srgbClr val="1C1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34" autoAdjust="0"/>
    <p:restoredTop sz="68919" autoAdjust="0"/>
  </p:normalViewPr>
  <p:slideViewPr>
    <p:cSldViewPr snapToGrid="0">
      <p:cViewPr varScale="1">
        <p:scale>
          <a:sx n="77" d="100"/>
          <a:sy n="77" d="100"/>
        </p:scale>
        <p:origin x="1032"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a:t>
            </a:r>
            <a:r>
              <a:rPr lang="en-US" b="1" dirty="0"/>
              <a:t>Triangle Thresholding</a:t>
            </a:r>
            <a:r>
              <a:rPr lang="en-US" dirty="0"/>
              <a:t> method works by analyzing the histogram of a grayscale image. First, it identifies the peak of the histogram—the value with the highest frequency. Then, it locates one end of the histogram (either the leftmost or rightmost non-zero value). A straight line is drawn from the peak to this endpoint. For each point between the peak and the end, the perpendicular distance from the histogram value to the line is calculated. The threshold is chosen as the point with the maximum distance. This creates a triangle shape in the histogram, and the optimal threshold lies at the point farthest from the triangle’s base.</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329063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262177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pixel, a window around it is selected. The pixel value is compared to a threshold computed from the window's values. If it's greater, the pixel is set to 255; otherwise, 0.</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27</a:t>
            </a:fld>
            <a:endParaRPr lang="en-US"/>
          </a:p>
        </p:txBody>
      </p:sp>
    </p:spTree>
    <p:extLst>
      <p:ext uri="{BB962C8B-B14F-4D97-AF65-F5344CB8AC3E}">
        <p14:creationId xmlns:p14="http://schemas.microsoft.com/office/powerpoint/2010/main" val="155045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58505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Là một kỹ thuật </a:t>
            </a:r>
            <a:r>
              <a:rPr lang="vi-VN" b="1" dirty="0"/>
              <a:t>phân đoạn ảnh (</a:t>
            </a:r>
            <a:r>
              <a:rPr lang="vi-VN" b="1" dirty="0" err="1"/>
              <a:t>image</a:t>
            </a:r>
            <a:r>
              <a:rPr lang="vi-VN" b="1" dirty="0"/>
              <a:t> </a:t>
            </a:r>
            <a:r>
              <a:rPr lang="vi-VN" b="1" dirty="0" err="1"/>
              <a:t>segmentation</a:t>
            </a:r>
            <a:r>
              <a:rPr lang="vi-VN" b="1" dirty="0"/>
              <a:t>)</a:t>
            </a:r>
            <a:r>
              <a:rPr lang="vi-VN" dirty="0"/>
              <a:t> đơn giản nhưng rất hiệu quả, dùng để phân chia ảnh mức xám thành các vùng dựa trên </a:t>
            </a:r>
            <a:r>
              <a:rPr lang="vi-VN" b="1" dirty="0"/>
              <a:t>giá trị độ sáng (</a:t>
            </a:r>
            <a:r>
              <a:rPr lang="vi-VN" b="1" dirty="0" err="1"/>
              <a:t>intensity</a:t>
            </a:r>
            <a:r>
              <a:rPr lang="vi-VN" b="1" dirty="0"/>
              <a:t>)</a:t>
            </a:r>
            <a:r>
              <a:rPr lang="vi-VN" dirty="0"/>
              <a:t>.</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08665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we will explore 2 main parts. First is global threshold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In global threshold, we mainly focus on several auto threshold method.</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Global Thresholding uses a single threshold value T across the entire image. If a pixel's intensity is above T, it becomes white (1); otherwise, it's black (0).</a:t>
            </a:r>
          </a:p>
          <a:p>
            <a:r>
              <a:rPr lang="en-US" dirty="0"/>
              <a:t>If you get the threshold wrong, the results can be disastrous</a:t>
            </a:r>
          </a:p>
          <a:p>
            <a:r>
              <a:rPr lang="en-US" b="1" dirty="0"/>
              <a:t>Below is an example of applying thresholding.</a:t>
            </a:r>
            <a:br>
              <a:rPr lang="en-US" dirty="0"/>
            </a:br>
            <a:r>
              <a:rPr lang="en-US" dirty="0"/>
              <a:t>We have the original image here. When we apply thresholding, the result consists of black regions and white regions. However, it's important to note that the quality of the output image depends entirely on the threshold value </a:t>
            </a:r>
            <a:r>
              <a:rPr lang="en-US" b="1" dirty="0"/>
              <a:t>T</a:t>
            </a:r>
            <a:r>
              <a:rPr lang="en-US" dirty="0"/>
              <a:t>.</a:t>
            </a:r>
          </a:p>
          <a:p>
            <a:r>
              <a:rPr lang="en-US" dirty="0"/>
              <a:t>If we choose a good value for </a:t>
            </a:r>
            <a:r>
              <a:rPr lang="en-US" b="1" dirty="0"/>
              <a:t>T</a:t>
            </a:r>
            <a:r>
              <a:rPr lang="en-US" dirty="0"/>
              <a:t>, the resulting image will have high quality. On the other hand, if the value of </a:t>
            </a:r>
            <a:r>
              <a:rPr lang="en-US" b="1" dirty="0"/>
              <a:t>T</a:t>
            </a:r>
            <a:r>
              <a:rPr lang="en-US" dirty="0"/>
              <a:t> is not suitable for the given image, it will negatively affect the output quality.</a:t>
            </a:r>
          </a:p>
          <a:p>
            <a:r>
              <a:rPr lang="en-US" dirty="0"/>
              <a:t>When the chosen threshold is too low, some information may be lost — as shown in this image. Conversely, when the threshold is too high, the result appears as shown here.</a:t>
            </a:r>
          </a:p>
          <a:p>
            <a:r>
              <a:rPr lang="en-US" dirty="0"/>
              <a:t>The best value of </a:t>
            </a:r>
            <a:r>
              <a:rPr lang="en-US" b="1" dirty="0"/>
              <a:t>T</a:t>
            </a:r>
            <a:r>
              <a:rPr lang="en-US" dirty="0"/>
              <a:t> for thresholding is typically located between the two peaks of the histogram, as this is the optimal point to separate foreground and background pixels. At this midpoint, the confusion between the two classes is minimized, allowing for the most accurate object-background separation.</a:t>
            </a:r>
          </a:p>
          <a:p>
            <a:r>
              <a:rPr lang="en-US" dirty="0"/>
              <a:t>However, the histogram of an image does not always have clearly defined peaks. Its shape can be affected by several factors — especially </a:t>
            </a:r>
            <a:r>
              <a:rPr lang="en-US" b="1" dirty="0"/>
              <a:t>noise</a:t>
            </a:r>
            <a:r>
              <a:rPr lang="en-US" dirty="0"/>
              <a:t> and </a:t>
            </a:r>
            <a:r>
              <a:rPr lang="en-US" b="1" dirty="0"/>
              <a:t>lighting conditions</a:t>
            </a:r>
            <a:r>
              <a:rPr lang="en-US" dirty="0"/>
              <a:t>.</a:t>
            </a: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268894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28049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267774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deep valley between peaks was corrupted to the point where separation of the modes without additional processing </a:t>
            </a:r>
            <a:r>
              <a:rPr lang="en-US" dirty="0"/>
              <a:t>is no longer possible. </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16521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Thuật toán Iterative Selection Thresholding hoạt động hiệu quả trong trường hợp này vì histogram có hai đỉnh phân biệt rõ ràng và thung lũng nằm giữa.</a:t>
            </a:r>
            <a:endParaRPr lang="en-US" dirty="0"/>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3371183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3679182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1.png"/><Relationship Id="rId7" Type="http://schemas.openxmlformats.org/officeDocument/2006/relationships/image" Target="../media/image48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7.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930143186"/>
              </p:ext>
            </p:extLst>
          </p:nvPr>
        </p:nvGraphicFramePr>
        <p:xfrm>
          <a:off x="686513" y="975119"/>
          <a:ext cx="11172112" cy="5390756"/>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04/6/2025 – 06/06/2025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Thresholding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21782284"/>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number&#10;&#10;AI-generated content may be incorrect.">
            <a:extLst>
              <a:ext uri="{FF2B5EF4-FFF2-40B4-BE49-F238E27FC236}">
                <a16:creationId xmlns:a16="http://schemas.microsoft.com/office/drawing/2014/main" id="{B734823C-9433-64DB-36F2-89B34DDB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130" y="3122201"/>
            <a:ext cx="2830545" cy="7171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37953E-4947-4282-A6CB-5B652E16C55B}"/>
                  </a:ext>
                </a:extLst>
              </p:cNvPr>
              <p:cNvSpPr txBox="1"/>
              <p:nvPr/>
            </p:nvSpPr>
            <p:spPr>
              <a:xfrm>
                <a:off x="335358" y="1283834"/>
                <a:ext cx="11071225" cy="572464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Step by step</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1: Initialize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with an initial threshold T​, usually the </a:t>
                </a:r>
                <a:r>
                  <a:rPr lang="en-US" b="1" dirty="0">
                    <a:latin typeface="Times New Roman" panose="02020603050405020304" pitchFamily="18" charset="0"/>
                    <a:cs typeface="Times New Roman" panose="02020603050405020304" pitchFamily="18" charset="0"/>
                  </a:rPr>
                  <a:t>mean gray level </a:t>
                </a:r>
                <a:r>
                  <a:rPr lang="en-US" dirty="0">
                    <a:latin typeface="Times New Roman" panose="02020603050405020304" pitchFamily="18" charset="0"/>
                    <a:cs typeface="Times New Roman" panose="02020603050405020304" pitchFamily="18" charset="0"/>
                  </a:rPr>
                  <a:t>of the image.</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2: Segment the image using </a:t>
                </a:r>
                <a:r>
                  <a:rPr lang="en-US" b="1" i="1" dirty="0">
                    <a:latin typeface="Times New Roman" panose="02020603050405020304" pitchFamily="18" charset="0"/>
                    <a:cs typeface="Times New Roman" panose="02020603050405020304" pitchFamily="18" charset="0"/>
                  </a:rPr>
                  <a:t>T</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the following rule to classify pixels into two groups:</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pixels with intensity values &gt;</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r>
                  <a:rPr lang="en-US" dirty="0">
                    <a:latin typeface="Times New Roman" panose="02020603050405020304" pitchFamily="18" charset="0"/>
                    <a:cs typeface="Times New Roman" panose="02020603050405020304" pitchFamily="18" charset="0"/>
                  </a:rPr>
                  <a:t>​: pixels with intensity values ≤</a:t>
                </a:r>
                <a:r>
                  <a:rPr lang="en-US" b="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lvl="1"/>
                <a:r>
                  <a:rPr lang="en-US" dirty="0">
                    <a:latin typeface="Times New Roman" panose="02020603050405020304" pitchFamily="18" charset="0"/>
                    <a:cs typeface="Times New Roman" panose="02020603050405020304" pitchFamily="18" charset="0"/>
                  </a:rPr>
                  <a:t>This corresponds to Equation:</a:t>
                </a: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3: Compute the mean intensities</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mean gray level of the pixels in group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G</m:t>
                        </m:r>
                      </m:e>
                      <m:sub>
                        <m:r>
                          <a:rPr lang="en-US" b="0" i="0" smtClean="0">
                            <a:latin typeface="Cambria Math" panose="02040503050406030204" pitchFamily="18" charset="0"/>
                            <a:cs typeface="Times New Roman" panose="02020603050405020304" pitchFamily="18" charset="0"/>
                          </a:rPr>
                          <m:t>2</m:t>
                        </m:r>
                      </m:sub>
                    </m:sSub>
                  </m:oMath>
                </a14:m>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4: Update the threshold:</a:t>
                </a:r>
              </a:p>
              <a:p>
                <a:pPr lvl="1"/>
                <a:r>
                  <a:rPr lang="en-US" dirty="0">
                    <a:latin typeface="Times New Roman" panose="02020603050405020304" pitchFamily="18" charset="0"/>
                    <a:cs typeface="Times New Roman" panose="02020603050405020304" pitchFamily="18" charset="0"/>
                  </a:rPr>
                  <a:t>Compute a new threshold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oMath>
                </a14:m>
                <a:r>
                  <a:rPr lang="en-US" dirty="0">
                    <a:latin typeface="Times New Roman" panose="02020603050405020304" pitchFamily="18" charset="0"/>
                    <a:cs typeface="Times New Roman" panose="02020603050405020304" pitchFamily="18" charset="0"/>
                  </a:rPr>
                  <a:t>​ as the average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5: Check for convergence:</a:t>
                </a:r>
              </a:p>
              <a:p>
                <a:pPr lvl="1"/>
                <a:r>
                  <a:rPr lang="en-US" dirty="0">
                    <a:latin typeface="Times New Roman" panose="02020603050405020304" pitchFamily="18" charset="0"/>
                    <a:cs typeface="Times New Roman" panose="02020603050405020304" pitchFamily="18" charset="0"/>
                  </a:rPr>
                  <a:t>If the absolute difference between successive threshold values is less than a small predefined value ΔT </a:t>
                </a:r>
              </a:p>
              <a:p>
                <a:pPr lvl="1"/>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𝑇</m:t>
                        </m:r>
                      </m:e>
                      <m:sub>
                        <m:r>
                          <a:rPr lang="en-US" b="0" i="1" smtClean="0">
                            <a:latin typeface="Cambria Math" panose="02040503050406030204" pitchFamily="18" charset="0"/>
                          </a:rPr>
                          <m:t>𝑜𝑙𝑑</m:t>
                        </m:r>
                      </m:sub>
                    </m:sSub>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&lt;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is typically a small value such as 1) </a:t>
                </a:r>
                <a:r>
                  <a:rPr lang="en-US" dirty="0">
                    <a:latin typeface="Times New Roman" panose="02020603050405020304" pitchFamily="18" charset="0"/>
                    <a:cs typeface="Times New Roman" panose="02020603050405020304" pitchFamily="18" charset="0"/>
                    <a:sym typeface="Wingdings" panose="05000000000000000000" pitchFamily="2" charset="2"/>
                  </a:rPr>
                  <a:t> Stop</a:t>
                </a:r>
              </a:p>
              <a:p>
                <a:pPr lvl="1"/>
                <a:r>
                  <a:rPr lang="en-US" dirty="0">
                    <a:latin typeface="Times New Roman" panose="02020603050405020304" pitchFamily="18" charset="0"/>
                    <a:cs typeface="Times New Roman" panose="02020603050405020304" pitchFamily="18" charset="0"/>
                    <a:sym typeface="Wingdings" panose="05000000000000000000" pitchFamily="2" charset="2"/>
                  </a:rPr>
                  <a:t>Otherwise, set 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and repeat step 2 – 5.</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2437953E-4947-4282-A6CB-5B652E16C55B}"/>
                  </a:ext>
                </a:extLst>
              </p:cNvPr>
              <p:cNvSpPr txBox="1">
                <a:spLocks noRot="1" noChangeAspect="1" noMove="1" noResize="1" noEditPoints="1" noAdjustHandles="1" noChangeArrowheads="1" noChangeShapeType="1" noTextEdit="1"/>
              </p:cNvSpPr>
              <p:nvPr/>
            </p:nvSpPr>
            <p:spPr>
              <a:xfrm>
                <a:off x="335358" y="1283834"/>
                <a:ext cx="11071225" cy="5724644"/>
              </a:xfrm>
              <a:prstGeom prst="rect">
                <a:avLst/>
              </a:prstGeom>
              <a:blipFill>
                <a:blip r:embed="rId3"/>
                <a:stretch>
                  <a:fillRect l="-826" t="-85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487A87F-C00B-5280-9BEE-817DFD943CE5}"/>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5" name="TextBox 4">
            <a:extLst>
              <a:ext uri="{FF2B5EF4-FFF2-40B4-BE49-F238E27FC236}">
                <a16:creationId xmlns:a16="http://schemas.microsoft.com/office/drawing/2014/main" id="{273DEBA2-BB01-86BB-A68D-D07912C8A3FF}"/>
              </a:ext>
            </a:extLst>
          </p:cNvPr>
          <p:cNvSpPr txBox="1"/>
          <p:nvPr/>
        </p:nvSpPr>
        <p:spPr>
          <a:xfrm>
            <a:off x="335358" y="592794"/>
            <a:ext cx="11071225" cy="738664"/>
          </a:xfrm>
          <a:prstGeom prst="rect">
            <a:avLst/>
          </a:prstGeom>
          <a:noFill/>
        </p:spPr>
        <p:txBody>
          <a:bodyPr wrap="square">
            <a:spAutoFit/>
          </a:bodyPr>
          <a:lstStyle/>
          <a:p>
            <a:r>
              <a:rPr lang="en-US" sz="2400" b="1" i="0" dirty="0">
                <a:solidFill>
                  <a:srgbClr val="001D35"/>
                </a:solidFill>
                <a:effectLst/>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automatically determine a global threshold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by iteratively refining the value until it stabilizes.</a:t>
            </a:r>
          </a:p>
        </p:txBody>
      </p:sp>
      <p:pic>
        <p:nvPicPr>
          <p:cNvPr id="11" name="Picture 10" descr="A math equation with black text&#10;&#10;AI-generated content may be incorrect.">
            <a:extLst>
              <a:ext uri="{FF2B5EF4-FFF2-40B4-BE49-F238E27FC236}">
                <a16:creationId xmlns:a16="http://schemas.microsoft.com/office/drawing/2014/main" id="{71309CF1-AFA2-6BF4-1103-3EBD8CA8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675" y="4708591"/>
            <a:ext cx="2166596" cy="713497"/>
          </a:xfrm>
          <a:prstGeom prst="rect">
            <a:avLst/>
          </a:prstGeom>
        </p:spPr>
      </p:pic>
      <p:pic>
        <p:nvPicPr>
          <p:cNvPr id="13" name="Picture 12" descr="A black text on a white background&#10;&#10;AI-generated content may be incorrect.">
            <a:extLst>
              <a:ext uri="{FF2B5EF4-FFF2-40B4-BE49-F238E27FC236}">
                <a16:creationId xmlns:a16="http://schemas.microsoft.com/office/drawing/2014/main" id="{78605434-2695-8BC7-6A78-E8BA1A2ED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339" y="4109821"/>
            <a:ext cx="2626861" cy="598770"/>
          </a:xfrm>
          <a:prstGeom prst="rect">
            <a:avLst/>
          </a:prstGeom>
        </p:spPr>
      </p:pic>
    </p:spTree>
    <p:extLst>
      <p:ext uri="{BB962C8B-B14F-4D97-AF65-F5344CB8AC3E}">
        <p14:creationId xmlns:p14="http://schemas.microsoft.com/office/powerpoint/2010/main" val="40315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5AAD51-8C9C-8D87-4FBE-5A67CF044864}"/>
              </a:ext>
            </a:extLst>
          </p:cNvPr>
          <p:cNvSpPr>
            <a:spLocks noGrp="1"/>
          </p:cNvSpPr>
          <p:nvPr>
            <p:ph type="title"/>
          </p:nvPr>
        </p:nvSpPr>
        <p:spPr>
          <a:xfrm>
            <a:off x="335360" y="145499"/>
            <a:ext cx="7406613" cy="369524"/>
          </a:xfrm>
        </p:spPr>
        <p:txBody>
          <a:bodyPr/>
          <a:lstStyle/>
          <a:p>
            <a:r>
              <a:rPr lang="en-US" sz="2800" dirty="0">
                <a:latin typeface="Times New Roman" panose="02020603050405020304" pitchFamily="18" charset="0"/>
                <a:cs typeface="Times New Roman" panose="02020603050405020304" pitchFamily="18" charset="0"/>
              </a:rPr>
              <a:t>Iterative Selection Thresholding</a:t>
            </a:r>
            <a:endParaRPr lang="en-US" dirty="0"/>
          </a:p>
        </p:txBody>
      </p:sp>
      <p:sp>
        <p:nvSpPr>
          <p:cNvPr id="7" name="TextBox 6">
            <a:extLst>
              <a:ext uri="{FF2B5EF4-FFF2-40B4-BE49-F238E27FC236}">
                <a16:creationId xmlns:a16="http://schemas.microsoft.com/office/drawing/2014/main" id="{12A60D30-3AA7-B677-785C-F90A698A47AB}"/>
              </a:ext>
            </a:extLst>
          </p:cNvPr>
          <p:cNvSpPr txBox="1"/>
          <p:nvPr/>
        </p:nvSpPr>
        <p:spPr>
          <a:xfrm>
            <a:off x="103908" y="642127"/>
            <a:ext cx="11940309" cy="646331"/>
          </a:xfrm>
          <a:prstGeom prst="rect">
            <a:avLst/>
          </a:prstGeom>
          <a:noFill/>
        </p:spPr>
        <p:txBody>
          <a:bodyPr wrap="square">
            <a:spAutoFit/>
          </a:bodyPr>
          <a:lstStyle/>
          <a:p>
            <a:r>
              <a:rPr lang="en-US" sz="1800" b="0" i="0" dirty="0">
                <a:solidFill>
                  <a:srgbClr val="242021"/>
                </a:solidFill>
                <a:effectLst/>
                <a:latin typeface="TimesTen-Roman"/>
              </a:rPr>
              <a:t>The algorithm works well in situations where there is a reasonably clear valley between the modes of the histogram related to objects and background.</a:t>
            </a:r>
            <a:r>
              <a:rPr lang="en-US" dirty="0"/>
              <a:t> </a:t>
            </a:r>
          </a:p>
        </p:txBody>
      </p:sp>
      <p:grpSp>
        <p:nvGrpSpPr>
          <p:cNvPr id="16" name="Group 15">
            <a:extLst>
              <a:ext uri="{FF2B5EF4-FFF2-40B4-BE49-F238E27FC236}">
                <a16:creationId xmlns:a16="http://schemas.microsoft.com/office/drawing/2014/main" id="{1C538330-AB21-8FCF-A452-C58AAF2EB816}"/>
              </a:ext>
            </a:extLst>
          </p:cNvPr>
          <p:cNvGrpSpPr/>
          <p:nvPr/>
        </p:nvGrpSpPr>
        <p:grpSpPr>
          <a:xfrm>
            <a:off x="3000515" y="1733187"/>
            <a:ext cx="6817740" cy="3328340"/>
            <a:chOff x="3000515" y="1733187"/>
            <a:chExt cx="5859839" cy="3039102"/>
          </a:xfrm>
        </p:grpSpPr>
        <p:grpSp>
          <p:nvGrpSpPr>
            <p:cNvPr id="15" name="Group 14">
              <a:extLst>
                <a:ext uri="{FF2B5EF4-FFF2-40B4-BE49-F238E27FC236}">
                  <a16:creationId xmlns:a16="http://schemas.microsoft.com/office/drawing/2014/main" id="{7CB0A32D-969C-4634-183E-71B46972B6E9}"/>
                </a:ext>
              </a:extLst>
            </p:cNvPr>
            <p:cNvGrpSpPr/>
            <p:nvPr/>
          </p:nvGrpSpPr>
          <p:grpSpPr>
            <a:xfrm>
              <a:off x="3000515" y="1733187"/>
              <a:ext cx="5727849" cy="3039102"/>
              <a:chOff x="3000515" y="1733187"/>
              <a:chExt cx="5727849" cy="3039102"/>
            </a:xfrm>
          </p:grpSpPr>
          <p:pic>
            <p:nvPicPr>
              <p:cNvPr id="9" name="Picture 8" descr="A graph of a graph of a person&#10;&#10;AI-generated content may be incorrect.">
                <a:extLst>
                  <a:ext uri="{FF2B5EF4-FFF2-40B4-BE49-F238E27FC236}">
                    <a16:creationId xmlns:a16="http://schemas.microsoft.com/office/drawing/2014/main" id="{19AED649-9CAB-A4E9-D055-8948CEB21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515" y="1733187"/>
                <a:ext cx="5727849" cy="2271208"/>
              </a:xfrm>
              <a:prstGeom prst="rect">
                <a:avLst/>
              </a:prstGeom>
            </p:spPr>
          </p:pic>
          <p:sp>
            <p:nvSpPr>
              <p:cNvPr id="11" name="TextBox 10">
                <a:extLst>
                  <a:ext uri="{FF2B5EF4-FFF2-40B4-BE49-F238E27FC236}">
                    <a16:creationId xmlns:a16="http://schemas.microsoft.com/office/drawing/2014/main" id="{0FD3BDA5-9B5F-22DE-8E23-73EBCA3FF2D0}"/>
                  </a:ext>
                </a:extLst>
              </p:cNvPr>
              <p:cNvSpPr txBox="1"/>
              <p:nvPr/>
            </p:nvSpPr>
            <p:spPr>
              <a:xfrm>
                <a:off x="3116184" y="4125958"/>
                <a:ext cx="1844964" cy="646331"/>
              </a:xfrm>
              <a:prstGeom prst="rect">
                <a:avLst/>
              </a:prstGeom>
              <a:noFill/>
            </p:spPr>
            <p:txBody>
              <a:bodyPr wrap="square">
                <a:spAutoFit/>
              </a:bodyPr>
              <a:lstStyle/>
              <a:p>
                <a:pPr algn="ctr"/>
                <a:r>
                  <a:rPr lang="en-US" sz="1800" b="0" i="0" dirty="0">
                    <a:solidFill>
                      <a:srgbClr val="242021"/>
                    </a:solidFill>
                    <a:effectLst/>
                    <a:latin typeface="TimesTen-Roman"/>
                  </a:rPr>
                  <a:t>Noisy fingerprint</a:t>
                </a:r>
                <a:r>
                  <a:rPr lang="en-US" dirty="0"/>
                  <a:t> </a:t>
                </a:r>
                <a:br>
                  <a:rPr lang="en-US" dirty="0"/>
                </a:br>
                <a:endParaRPr lang="en-US" dirty="0"/>
              </a:p>
            </p:txBody>
          </p:sp>
          <p:sp>
            <p:nvSpPr>
              <p:cNvPr id="13" name="TextBox 12">
                <a:extLst>
                  <a:ext uri="{FF2B5EF4-FFF2-40B4-BE49-F238E27FC236}">
                    <a16:creationId xmlns:a16="http://schemas.microsoft.com/office/drawing/2014/main" id="{0AA88D06-9DB6-9289-065E-35AFC8A31462}"/>
                  </a:ext>
                </a:extLst>
              </p:cNvPr>
              <p:cNvSpPr txBox="1"/>
              <p:nvPr/>
            </p:nvSpPr>
            <p:spPr>
              <a:xfrm>
                <a:off x="5242139" y="4081483"/>
                <a:ext cx="1244600" cy="369332"/>
              </a:xfrm>
              <a:prstGeom prst="rect">
                <a:avLst/>
              </a:prstGeom>
              <a:noFill/>
            </p:spPr>
            <p:txBody>
              <a:bodyPr wrap="square">
                <a:spAutoFit/>
              </a:bodyPr>
              <a:lstStyle/>
              <a:p>
                <a:pPr algn="ctr"/>
                <a:r>
                  <a:rPr lang="en-US" sz="1800" b="0" i="0" dirty="0">
                    <a:solidFill>
                      <a:srgbClr val="242021"/>
                    </a:solidFill>
                    <a:effectLst/>
                    <a:latin typeface="TimesTen-Roman"/>
                  </a:rPr>
                  <a:t>Histogram </a:t>
                </a:r>
                <a:endParaRPr lang="en-US" dirty="0"/>
              </a:p>
            </p:txBody>
          </p:sp>
        </p:grpSp>
        <p:sp>
          <p:nvSpPr>
            <p:cNvPr id="14" name="TextBox 13">
              <a:extLst>
                <a:ext uri="{FF2B5EF4-FFF2-40B4-BE49-F238E27FC236}">
                  <a16:creationId xmlns:a16="http://schemas.microsoft.com/office/drawing/2014/main" id="{F487A497-17FB-E9CF-62F1-C7235EA304C7}"/>
                </a:ext>
              </a:extLst>
            </p:cNvPr>
            <p:cNvSpPr txBox="1"/>
            <p:nvPr/>
          </p:nvSpPr>
          <p:spPr>
            <a:xfrm>
              <a:off x="6623591" y="4041733"/>
              <a:ext cx="2236763" cy="369332"/>
            </a:xfrm>
            <a:prstGeom prst="rect">
              <a:avLst/>
            </a:prstGeom>
            <a:noFill/>
          </p:spPr>
          <p:txBody>
            <a:bodyPr wrap="square">
              <a:spAutoFit/>
            </a:bodyPr>
            <a:lstStyle/>
            <a:p>
              <a:pPr algn="ctr"/>
              <a:r>
                <a:rPr lang="en-US" sz="1800" b="0" i="0" dirty="0" err="1">
                  <a:solidFill>
                    <a:srgbClr val="242021"/>
                  </a:solidFill>
                  <a:effectLst/>
                  <a:latin typeface="TimesTen-Roman"/>
                </a:rPr>
                <a:t>Thresholded</a:t>
              </a:r>
              <a:r>
                <a:rPr lang="en-US" sz="1800" b="0" i="0" dirty="0">
                  <a:solidFill>
                    <a:srgbClr val="242021"/>
                  </a:solidFill>
                  <a:effectLst/>
                  <a:latin typeface="TimesTen-Roman"/>
                </a:rPr>
                <a:t> image</a:t>
              </a:r>
              <a:endParaRPr lang="en-US" dirty="0"/>
            </a:p>
          </p:txBody>
        </p:sp>
      </p:grpSp>
      <p:sp>
        <p:nvSpPr>
          <p:cNvPr id="18" name="TextBox 17">
            <a:extLst>
              <a:ext uri="{FF2B5EF4-FFF2-40B4-BE49-F238E27FC236}">
                <a16:creationId xmlns:a16="http://schemas.microsoft.com/office/drawing/2014/main" id="{BF7C56FF-6617-2379-32C0-7887A69F324F}"/>
              </a:ext>
            </a:extLst>
          </p:cNvPr>
          <p:cNvSpPr txBox="1"/>
          <p:nvPr/>
        </p:nvSpPr>
        <p:spPr>
          <a:xfrm>
            <a:off x="538018" y="5061527"/>
            <a:ext cx="12263581"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result of the Iterative Selection Thresholding algorithm is T = 125.4.</a:t>
            </a:r>
          </a:p>
          <a:p>
            <a:r>
              <a:rPr lang="en-US" sz="1800" b="0" i="0" dirty="0">
                <a:solidFill>
                  <a:srgbClr val="242021"/>
                </a:solidFill>
                <a:effectLst/>
                <a:latin typeface="Times New Roman" panose="02020603050405020304" pitchFamily="18" charset="0"/>
                <a:cs typeface="Times New Roman" panose="02020603050405020304" pitchFamily="18" charset="0"/>
              </a:rPr>
              <a:t>The result was obtained after 3 iterations, starting with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equal to the average intensity of the image, and using </a:t>
            </a:r>
            <a:r>
              <a:rPr lang="el-GR"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0</a:t>
            </a:r>
            <a:r>
              <a:rPr lang="en-US" sz="1800" b="0" i="0" dirty="0">
                <a:solidFill>
                  <a:srgbClr val="242021"/>
                </a:solidFill>
                <a:effectLst/>
                <a:latin typeface="Times New Roman" panose="02020603050405020304" pitchFamily="18" charset="0"/>
                <a:cs typeface="Times New Roman" panose="02020603050405020304" pitchFamily="18" charset="0"/>
              </a:rPr>
              <a:t>. </a:t>
            </a:r>
          </a:p>
          <a:p>
            <a:r>
              <a:rPr lang="en-US" sz="1800" b="0" i="0" dirty="0">
                <a:solidFill>
                  <a:srgbClr val="242021"/>
                </a:solidFill>
                <a:effectLst/>
                <a:latin typeface="Times New Roman" panose="02020603050405020304" pitchFamily="18" charset="0"/>
                <a:cs typeface="Times New Roman" panose="02020603050405020304" pitchFamily="18" charset="0"/>
              </a:rPr>
              <a:t>The result obtained using </a:t>
            </a:r>
            <a:r>
              <a:rPr lang="en-US" sz="1800" b="0" i="1" dirty="0">
                <a:solidFill>
                  <a:srgbClr val="242021"/>
                </a:solidFill>
                <a:effectLst/>
                <a:latin typeface="Times New Roman" panose="02020603050405020304" pitchFamily="18" charset="0"/>
                <a:cs typeface="Times New Roman" panose="02020603050405020304" pitchFamily="18" charset="0"/>
              </a:rPr>
              <a:t>T </a:t>
            </a:r>
            <a:r>
              <a:rPr lang="en-US" sz="1800" b="0" i="0" dirty="0">
                <a:solidFill>
                  <a:srgbClr val="242021"/>
                </a:solidFill>
                <a:effectLst/>
                <a:latin typeface="Times New Roman" panose="02020603050405020304" pitchFamily="18" charset="0"/>
                <a:cs typeface="Times New Roman" panose="02020603050405020304" pitchFamily="18" charset="0"/>
              </a:rPr>
              <a:t>= 125</a:t>
            </a:r>
            <a:r>
              <a:rPr lang="en-US" dirty="0">
                <a:latin typeface="Times New Roman" panose="02020603050405020304" pitchFamily="18" charset="0"/>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6C49F26F-730F-3990-7082-33C682429E49}"/>
              </a:ext>
            </a:extLst>
          </p:cNvPr>
          <p:cNvCxnSpPr>
            <a:cxnSpLocks/>
          </p:cNvCxnSpPr>
          <p:nvPr/>
        </p:nvCxnSpPr>
        <p:spPr>
          <a:xfrm>
            <a:off x="9582150" y="1762125"/>
            <a:ext cx="0" cy="2413976"/>
          </a:xfrm>
          <a:prstGeom prst="line">
            <a:avLst/>
          </a:prstGeom>
          <a:ln>
            <a:solidFill>
              <a:srgbClr val="918F9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3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7BAFE0-4B80-2A0D-0233-B80D540A736F}"/>
              </a:ext>
            </a:extLst>
          </p:cNvPr>
          <p:cNvSpPr>
            <a:spLocks noGrp="1"/>
          </p:cNvSpPr>
          <p:nvPr>
            <p:ph type="title"/>
          </p:nvPr>
        </p:nvSpPr>
        <p:spPr/>
        <p:txBody>
          <a:bodyPr/>
          <a:lstStyle/>
          <a:p>
            <a:r>
              <a:rPr lang="en-US" dirty="0"/>
              <a:t>OTSU’S METHOD</a:t>
            </a:r>
          </a:p>
        </p:txBody>
      </p:sp>
      <p:pic>
        <p:nvPicPr>
          <p:cNvPr id="1026" name="Picture 2">
            <a:extLst>
              <a:ext uri="{FF2B5EF4-FFF2-40B4-BE49-F238E27FC236}">
                <a16:creationId xmlns:a16="http://schemas.microsoft.com/office/drawing/2014/main" id="{167BE766-2749-B5B5-5D8F-BA94A202C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76228"/>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D298A1-40EB-6AC0-2256-B9BB945EE77D}"/>
              </a:ext>
            </a:extLst>
          </p:cNvPr>
          <p:cNvSpPr txBox="1"/>
          <p:nvPr/>
        </p:nvSpPr>
        <p:spPr>
          <a:xfrm>
            <a:off x="259160" y="681272"/>
            <a:ext cx="119328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To find the optimal threshold value based on histogram by maximizing the </a:t>
            </a:r>
            <a:r>
              <a:rPr lang="en-US" b="1" dirty="0">
                <a:latin typeface="Times New Roman" panose="02020603050405020304" pitchFamily="18" charset="0"/>
                <a:cs typeface="Times New Roman" panose="02020603050405020304" pitchFamily="18" charset="0"/>
              </a:rPr>
              <a:t>between-class variance</a:t>
            </a:r>
            <a:r>
              <a:rPr lang="en-US"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F9AF7F00-AEB0-7761-C26A-06A3D7C087E4}"/>
              </a:ext>
            </a:extLst>
          </p:cNvPr>
          <p:cNvSpPr txBox="1"/>
          <p:nvPr/>
        </p:nvSpPr>
        <p:spPr>
          <a:xfrm>
            <a:off x="259160" y="1050604"/>
            <a:ext cx="1120894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Between-Class Variance a statistical measure used to evaluate how well two classes (groups of pixels) are separated in an image based on a threshold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3B5528-8BA1-B5D3-E379-5504E9564AD9}"/>
              </a:ext>
            </a:extLst>
          </p:cNvPr>
          <p:cNvSpPr txBox="1"/>
          <p:nvPr/>
        </p:nvSpPr>
        <p:spPr>
          <a:xfrm>
            <a:off x="0" y="1800853"/>
            <a:ext cx="5760641" cy="2923877"/>
          </a:xfrm>
          <a:prstGeom prst="rect">
            <a:avLst/>
          </a:prstGeom>
          <a:noFill/>
        </p:spPr>
        <p:txBody>
          <a:bodyPr wrap="square">
            <a:spAutoFit/>
          </a:bodyPr>
          <a:lstStyle/>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measures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difference between the mean intensities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two pixel classes:</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1</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 threshold</a:t>
            </a:r>
          </a:p>
          <a:p>
            <a:pPr marL="742950" lvl="1" indent="-285750" eaLnBrk="0" fontAlgn="base" hangingPunct="0">
              <a:spcBef>
                <a:spcPts val="120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pixels with intensity &gt; threshold</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between-class variance means the two classes are well-separated,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is desirable in image segmentation.</a:t>
            </a:r>
          </a:p>
          <a:p>
            <a:pPr marL="285750" marR="0" lvl="0" indent="-285750" algn="l" defTabSz="914400" rtl="0" eaLnBrk="0" fontAlgn="base" latinLnBrk="0" hangingPunct="0">
              <a:lnSpc>
                <a:spcPct val="100000"/>
              </a:lnSpc>
              <a:spcBef>
                <a:spcPts val="12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low between-class variance means the classes are similar and not well-separated</a:t>
            </a:r>
            <a:endParaRPr lang="en-US" dirty="0"/>
          </a:p>
        </p:txBody>
      </p:sp>
    </p:spTree>
    <p:extLst>
      <p:ext uri="{BB962C8B-B14F-4D97-AF65-F5344CB8AC3E}">
        <p14:creationId xmlns:p14="http://schemas.microsoft.com/office/powerpoint/2010/main" val="57310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653A6A-F54A-1606-5B8B-2E74C801EB11}"/>
                  </a:ext>
                </a:extLst>
              </p:cNvPr>
              <p:cNvSpPr txBox="1"/>
              <p:nvPr/>
            </p:nvSpPr>
            <p:spPr>
              <a:xfrm>
                <a:off x="259160" y="792474"/>
                <a:ext cx="11932840"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by step:</a:t>
                </a:r>
              </a:p>
              <a:p>
                <a:r>
                  <a:rPr lang="en-US" b="1" dirty="0">
                    <a:latin typeface="Times New Roman" panose="02020603050405020304" pitchFamily="18" charset="0"/>
                    <a:cs typeface="Times New Roman" panose="02020603050405020304" pitchFamily="18" charset="0"/>
                  </a:rPr>
                  <a:t>Step 1: Compute the histogram and probabilities:</a:t>
                </a:r>
              </a:p>
              <a:p>
                <a14:m>
                  <m:oMath xmlns:m="http://schemas.openxmlformats.org/officeDocument/2006/math">
                    <m:sSub>
                      <m:sSubPr>
                        <m:ctrlPr>
                          <a:rPr lang="en-US" sz="1800" b="0" i="1" dirty="0" smtClean="0">
                            <a:solidFill>
                              <a:srgbClr val="242021"/>
                            </a:solidFill>
                            <a:effectLst/>
                            <a:latin typeface="Cambria Math" panose="02040503050406030204" pitchFamily="18" charset="0"/>
                          </a:rPr>
                        </m:ctrlPr>
                      </m:sSubPr>
                      <m:e>
                        <m:r>
                          <a:rPr lang="en-US" sz="1800" b="0" i="1" dirty="0" smtClean="0">
                            <a:solidFill>
                              <a:srgbClr val="242021"/>
                            </a:solidFill>
                            <a:effectLst/>
                            <a:latin typeface="Cambria Math" panose="02040503050406030204" pitchFamily="18" charset="0"/>
                          </a:rPr>
                          <m:t>𝑛</m:t>
                        </m:r>
                      </m:e>
                      <m:sub>
                        <m:r>
                          <a:rPr lang="en-US" sz="1800" b="0" i="1" dirty="0" smtClean="0">
                            <a:solidFill>
                              <a:srgbClr val="242021"/>
                            </a:solidFill>
                            <a:effectLst/>
                            <a:latin typeface="Cambria Math" panose="02040503050406030204" pitchFamily="18" charset="0"/>
                          </a:rPr>
                          <m:t>𝑖</m:t>
                        </m:r>
                      </m:sub>
                    </m:sSub>
                  </m:oMath>
                </a14:m>
                <a:r>
                  <a:rPr lang="en-US" sz="1800" b="0" i="1" dirty="0">
                    <a:solidFill>
                      <a:srgbClr val="242021"/>
                    </a:solidFill>
                    <a:effectLst/>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 New Roman" panose="02020603050405020304" pitchFamily="18" charset="0"/>
                    <a:cs typeface="Times New Roman" panose="02020603050405020304" pitchFamily="18" charset="0"/>
                  </a:rPr>
                  <a:t>denote the number of pixels with intensity </a:t>
                </a:r>
                <a:r>
                  <a:rPr lang="en-US" sz="1800" b="0" i="1" dirty="0">
                    <a:solidFill>
                      <a:srgbClr val="242021"/>
                    </a:solidFill>
                    <a:effectLst/>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M×N is the </a:t>
                </a:r>
                <a:r>
                  <a:rPr lang="en-US" i="1" dirty="0">
                    <a:latin typeface="Times New Roman" panose="02020603050405020304" pitchFamily="18" charset="0"/>
                    <a:cs typeface="Times New Roman" panose="02020603050405020304" pitchFamily="18" charset="0"/>
                  </a:rPr>
                  <a:t>total number of pixels </a:t>
                </a:r>
                <a:r>
                  <a:rPr lang="en-US" dirty="0">
                    <a:latin typeface="Times New Roman" panose="02020603050405020304" pitchFamily="18" charset="0"/>
                    <a:cs typeface="Times New Roman" panose="02020603050405020304" pitchFamily="18" charset="0"/>
                  </a:rPr>
                  <a:t>in the image (height M times width 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probability of intensity</a:t>
                </a:r>
                <a:r>
                  <a:rPr lang="en-US" b="1"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BF653A6A-F54A-1606-5B8B-2E74C801EB11}"/>
                  </a:ext>
                </a:extLst>
              </p:cNvPr>
              <p:cNvSpPr txBox="1">
                <a:spLocks noRot="1" noChangeAspect="1" noMove="1" noResize="1" noEditPoints="1" noAdjustHandles="1" noChangeArrowheads="1" noChangeShapeType="1" noTextEdit="1"/>
              </p:cNvSpPr>
              <p:nvPr/>
            </p:nvSpPr>
            <p:spPr>
              <a:xfrm>
                <a:off x="259160" y="792474"/>
                <a:ext cx="11932840" cy="1477328"/>
              </a:xfrm>
              <a:prstGeom prst="rect">
                <a:avLst/>
              </a:prstGeom>
              <a:blipFill>
                <a:blip r:embed="rId2"/>
                <a:stretch>
                  <a:fillRect l="-460" t="-2479" b="-5785"/>
                </a:stretch>
              </a:blipFill>
            </p:spPr>
            <p:txBody>
              <a:bodyPr/>
              <a:lstStyle/>
              <a:p>
                <a:r>
                  <a:rPr lang="en-US">
                    <a:noFill/>
                  </a:rPr>
                  <a:t> </a:t>
                </a:r>
              </a:p>
            </p:txBody>
          </p:sp>
        </mc:Fallback>
      </mc:AlternateContent>
      <p:pic>
        <p:nvPicPr>
          <p:cNvPr id="8" name="Picture 7" descr="A math equation with a number of letters&#10;&#10;AI-generated content may be incorrect.">
            <a:extLst>
              <a:ext uri="{FF2B5EF4-FFF2-40B4-BE49-F238E27FC236}">
                <a16:creationId xmlns:a16="http://schemas.microsoft.com/office/drawing/2014/main" id="{C99AF432-60B2-DCF8-11C5-704D056B3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687" y="2010538"/>
            <a:ext cx="1689958" cy="691347"/>
          </a:xfrm>
          <a:prstGeom prst="rect">
            <a:avLst/>
          </a:prstGeom>
        </p:spPr>
      </p:pic>
      <p:sp>
        <p:nvSpPr>
          <p:cNvPr id="9" name="TextBox 8">
            <a:extLst>
              <a:ext uri="{FF2B5EF4-FFF2-40B4-BE49-F238E27FC236}">
                <a16:creationId xmlns:a16="http://schemas.microsoft.com/office/drawing/2014/main" id="{B5B082EC-9E50-4B36-B6FA-347C8AE271E4}"/>
              </a:ext>
            </a:extLst>
          </p:cNvPr>
          <p:cNvSpPr txBox="1"/>
          <p:nvPr/>
        </p:nvSpPr>
        <p:spPr>
          <a:xfrm>
            <a:off x="259160" y="2799307"/>
            <a:ext cx="11932840" cy="369331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2: Choose an initial threshold value k (any value k ≥ 0)</a:t>
            </a:r>
          </a:p>
          <a:p>
            <a:r>
              <a:rPr lang="en-US" dirty="0">
                <a:latin typeface="Times New Roman" panose="02020603050405020304" pitchFamily="18" charset="0"/>
                <a:cs typeface="Times New Roman" panose="02020603050405020304" pitchFamily="18" charset="0"/>
              </a:rPr>
              <a:t>This threshold will be used to separate the pixels into two classes: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1 (background): pixels with intensity ≤ 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2 (foreground): pixels with intensity &gt; k</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3: Calculate the cumulative probabilities of the two classes</a:t>
            </a:r>
          </a:p>
          <a:p>
            <a:r>
              <a:rPr lang="en-US" dirty="0">
                <a:latin typeface="Times New Roman" panose="02020603050405020304" pitchFamily="18" charset="0"/>
                <a:cs typeface="Times New Roman" panose="02020603050405020304" pitchFamily="18" charset="0"/>
              </a:rPr>
              <a:t>For the chosen threshold k, calculate the cumulative probabilities (class probabilities) for each group:</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1 - background: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Probability of class 2 - foreground: </a:t>
            </a:r>
          </a:p>
          <a:p>
            <a:endParaRPr lang="en-US" b="1" dirty="0">
              <a:latin typeface="Times New Roman" panose="02020603050405020304" pitchFamily="18" charset="0"/>
              <a:cs typeface="Times New Roman" panose="02020603050405020304" pitchFamily="18" charset="0"/>
            </a:endParaRPr>
          </a:p>
        </p:txBody>
      </p:sp>
      <p:pic>
        <p:nvPicPr>
          <p:cNvPr id="11" name="Picture 10" descr="A black and white math equations&#10;&#10;AI-generated content may be incorrect.">
            <a:extLst>
              <a:ext uri="{FF2B5EF4-FFF2-40B4-BE49-F238E27FC236}">
                <a16:creationId xmlns:a16="http://schemas.microsoft.com/office/drawing/2014/main" id="{E19B11A9-24E8-3294-BCCC-6981A28E6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756" y="4831538"/>
            <a:ext cx="1476581" cy="724001"/>
          </a:xfrm>
          <a:prstGeom prst="rect">
            <a:avLst/>
          </a:prstGeom>
        </p:spPr>
      </p:pic>
      <p:pic>
        <p:nvPicPr>
          <p:cNvPr id="13" name="Picture 12" descr="A mathematical equation with numbers and symbols&#10;&#10;AI-generated content may be incorrect.">
            <a:extLst>
              <a:ext uri="{FF2B5EF4-FFF2-40B4-BE49-F238E27FC236}">
                <a16:creationId xmlns:a16="http://schemas.microsoft.com/office/drawing/2014/main" id="{B683888C-CDCE-FC90-B8BE-B9119B708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756" y="5652961"/>
            <a:ext cx="3048425" cy="724001"/>
          </a:xfrm>
          <a:prstGeom prst="rect">
            <a:avLst/>
          </a:prstGeom>
        </p:spPr>
      </p:pic>
    </p:spTree>
    <p:extLst>
      <p:ext uri="{BB962C8B-B14F-4D97-AF65-F5344CB8AC3E}">
        <p14:creationId xmlns:p14="http://schemas.microsoft.com/office/powerpoint/2010/main" val="79622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D16A-C137-2578-BDB4-998D67295C6C}"/>
              </a:ext>
            </a:extLst>
          </p:cNvPr>
          <p:cNvSpPr>
            <a:spLocks noGrp="1"/>
          </p:cNvSpPr>
          <p:nvPr>
            <p:ph type="title"/>
          </p:nvPr>
        </p:nvSpPr>
        <p:spPr/>
        <p:txBody>
          <a:bodyPr/>
          <a:lstStyle/>
          <a:p>
            <a:r>
              <a:rPr lang="en-US" dirty="0"/>
              <a:t>OTSU’S METHOD</a:t>
            </a:r>
          </a:p>
        </p:txBody>
      </p:sp>
      <p:sp>
        <p:nvSpPr>
          <p:cNvPr id="6" name="TextBox 5">
            <a:extLst>
              <a:ext uri="{FF2B5EF4-FFF2-40B4-BE49-F238E27FC236}">
                <a16:creationId xmlns:a16="http://schemas.microsoft.com/office/drawing/2014/main" id="{BF653A6A-F54A-1606-5B8B-2E74C801EB11}"/>
              </a:ext>
            </a:extLst>
          </p:cNvPr>
          <p:cNvSpPr txBox="1"/>
          <p:nvPr/>
        </p:nvSpPr>
        <p:spPr>
          <a:xfrm>
            <a:off x="259160" y="976306"/>
            <a:ext cx="11932840"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4: Calculate the mean intensity values of the pixels in both classes</a:t>
            </a:r>
          </a:p>
          <a:p>
            <a:endParaRPr lang="en-US" b="1" dirty="0">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 1:</a:t>
            </a:r>
          </a:p>
          <a:p>
            <a:endParaRPr lang="en-US" i="1" dirty="0">
              <a:solidFill>
                <a:srgbClr val="242021"/>
              </a:solidFill>
              <a:latin typeface="Times New Roman" panose="02020603050405020304" pitchFamily="18" charset="0"/>
              <a:cs typeface="Times New Roman" panose="02020603050405020304" pitchFamily="18" charset="0"/>
            </a:endParaRPr>
          </a:p>
          <a:p>
            <a:endParaRPr lang="en-US" i="1" dirty="0">
              <a:solidFill>
                <a:srgbClr val="242021"/>
              </a:solidFill>
              <a:latin typeface="Times New Roman" panose="02020603050405020304" pitchFamily="18" charset="0"/>
              <a:cs typeface="Times New Roman" panose="02020603050405020304" pitchFamily="18" charset="0"/>
            </a:endParaRPr>
          </a:p>
          <a:p>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a:t>
            </a:r>
            <a:r>
              <a:rPr lang="en-US" sz="1800" b="0" i="1" dirty="0">
                <a:solidFill>
                  <a:srgbClr val="242021"/>
                </a:solidFill>
                <a:effectLst/>
                <a:latin typeface="Times New Roman" panose="02020603050405020304" pitchFamily="18" charset="0"/>
                <a:cs typeface="Times New Roman" panose="02020603050405020304" pitchFamily="18" charset="0"/>
              </a:rPr>
              <a:t>mean intensity </a:t>
            </a:r>
            <a:r>
              <a:rPr lang="en-US" sz="1800" b="0" i="0" dirty="0">
                <a:solidFill>
                  <a:srgbClr val="242021"/>
                </a:solidFill>
                <a:effectLst/>
                <a:latin typeface="Times New Roman" panose="02020603050405020304" pitchFamily="18" charset="0"/>
                <a:cs typeface="Times New Roman" panose="02020603050405020304" pitchFamily="18" charset="0"/>
              </a:rPr>
              <a:t>value of the pixels in </a:t>
            </a:r>
            <a:r>
              <a:rPr lang="en-US" i="1" dirty="0">
                <a:solidFill>
                  <a:srgbClr val="242021"/>
                </a:solidFill>
                <a:latin typeface="Times New Roman" panose="02020603050405020304" pitchFamily="18" charset="0"/>
                <a:cs typeface="Times New Roman" panose="02020603050405020304" pitchFamily="18" charset="0"/>
              </a:rPr>
              <a:t>Class</a:t>
            </a:r>
            <a:r>
              <a:rPr lang="en-US" dirty="0">
                <a:solidFill>
                  <a:srgbClr val="242021"/>
                </a:solidFill>
                <a:latin typeface="Times New Roman" panose="02020603050405020304" pitchFamily="18" charset="0"/>
                <a:cs typeface="Times New Roman" panose="02020603050405020304" pitchFamily="18" charset="0"/>
              </a:rPr>
              <a:t> 2:</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B082EC-9E50-4B36-B6FA-347C8AE271E4}"/>
                  </a:ext>
                </a:extLst>
              </p:cNvPr>
              <p:cNvSpPr txBox="1"/>
              <p:nvPr/>
            </p:nvSpPr>
            <p:spPr>
              <a:xfrm>
                <a:off x="268685" y="3058147"/>
                <a:ext cx="11932840" cy="240585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5: Calculate the between-class variance: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6: Determine the optimal threshold</a:t>
                </a:r>
              </a:p>
              <a:p>
                <a:r>
                  <a:rPr lang="en-US" dirty="0">
                    <a:latin typeface="Times New Roman" panose="02020603050405020304" pitchFamily="18" charset="0"/>
                    <a:cs typeface="Times New Roman" panose="02020603050405020304" pitchFamily="18" charset="0"/>
                  </a:rPr>
                  <a:t>The optimal threshold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oMath>
                </a14:m>
                <a:r>
                  <a:rPr lang="en-US" dirty="0">
                    <a:latin typeface="Times New Roman" panose="02020603050405020304" pitchFamily="18" charset="0"/>
                    <a:cs typeface="Times New Roman" panose="02020603050405020304" pitchFamily="18" charset="0"/>
                  </a:rPr>
                  <a:t> is the value of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that </a:t>
                </a:r>
                <a:r>
                  <a:rPr lang="en-US" i="1" dirty="0">
                    <a:latin typeface="Times New Roman" panose="02020603050405020304" pitchFamily="18" charset="0"/>
                    <a:cs typeface="Times New Roman" panose="02020603050405020304" pitchFamily="18" charset="0"/>
                  </a:rPr>
                  <a:t>maximizes the between-class variance</a:t>
                </a:r>
                <a:r>
                  <a:rPr lang="en-US" b="1" i="1"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b="1" i="1" smtClean="0">
                            <a:latin typeface="Cambria Math" panose="02040503050406030204" pitchFamily="18" charset="0"/>
                            <a:cs typeface="Times New Roman" panose="02020603050405020304" pitchFamily="18" charset="0"/>
                          </a:rPr>
                        </m:ctrlPr>
                      </m:sSubSupPr>
                      <m:e>
                        <m:r>
                          <m:rPr>
                            <m:nor/>
                          </m:rPr>
                          <a:rPr lang="el-GR" sz="2400" i="1">
                            <a:latin typeface="Times New Roman" panose="02020603050405020304" pitchFamily="18" charset="0"/>
                            <a:cs typeface="Times New Roman" panose="02020603050405020304" pitchFamily="18" charset="0"/>
                          </a:rPr>
                          <m:t>σ</m:t>
                        </m:r>
                      </m:e>
                      <m:sub>
                        <m:r>
                          <a:rPr lang="en-US" sz="2400" b="0" i="1" smtClean="0">
                            <a:latin typeface="Cambria Math" panose="02040503050406030204" pitchFamily="18" charset="0"/>
                            <a:cs typeface="Times New Roman" panose="02020603050405020304" pitchFamily="18" charset="0"/>
                          </a:rPr>
                          <m:t>𝐵</m:t>
                        </m:r>
                      </m:sub>
                      <m:sup>
                        <m:r>
                          <a:rPr lang="en-US" sz="2400" b="0" i="1" smtClean="0">
                            <a:latin typeface="Cambria Math" panose="02040503050406030204" pitchFamily="18" charset="0"/>
                            <a:cs typeface="Times New Roman" panose="02020603050405020304" pitchFamily="18" charset="0"/>
                          </a:rPr>
                          <m:t>2</m:t>
                        </m:r>
                      </m:sup>
                    </m:sSubSup>
                  </m:oMath>
                </a14:m>
                <a:endParaRPr lang="en-US" sz="2400" b="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7: Apply the optimal threshold to segment the image</a:t>
                </a:r>
              </a:p>
            </p:txBody>
          </p:sp>
        </mc:Choice>
        <mc:Fallback xmlns="">
          <p:sp>
            <p:nvSpPr>
              <p:cNvPr id="9" name="TextBox 8">
                <a:extLst>
                  <a:ext uri="{FF2B5EF4-FFF2-40B4-BE49-F238E27FC236}">
                    <a16:creationId xmlns:a16="http://schemas.microsoft.com/office/drawing/2014/main" id="{B5B082EC-9E50-4B36-B6FA-347C8AE271E4}"/>
                  </a:ext>
                </a:extLst>
              </p:cNvPr>
              <p:cNvSpPr txBox="1">
                <a:spLocks noRot="1" noChangeAspect="1" noMove="1" noResize="1" noEditPoints="1" noAdjustHandles="1" noChangeArrowheads="1" noChangeShapeType="1" noTextEdit="1"/>
              </p:cNvSpPr>
              <p:nvPr/>
            </p:nvSpPr>
            <p:spPr>
              <a:xfrm>
                <a:off x="268685" y="3058147"/>
                <a:ext cx="11932840" cy="2405851"/>
              </a:xfrm>
              <a:prstGeom prst="rect">
                <a:avLst/>
              </a:prstGeom>
              <a:blipFill>
                <a:blip r:embed="rId2"/>
                <a:stretch>
                  <a:fillRect l="-409" t="-1523" b="-329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235B30C-5E28-8376-36F3-D3A366DAFFFA}"/>
              </a:ext>
            </a:extLst>
          </p:cNvPr>
          <p:cNvGrpSpPr/>
          <p:nvPr/>
        </p:nvGrpSpPr>
        <p:grpSpPr>
          <a:xfrm>
            <a:off x="5060457" y="1416613"/>
            <a:ext cx="2559543" cy="691347"/>
            <a:chOff x="7018231" y="1722832"/>
            <a:chExt cx="3610479" cy="1076475"/>
          </a:xfrm>
        </p:grpSpPr>
        <p:pic>
          <p:nvPicPr>
            <p:cNvPr id="4" name="Picture 3" descr="A black and white text&#10;&#10;AI-generated content may be incorrect.">
              <a:extLst>
                <a:ext uri="{FF2B5EF4-FFF2-40B4-BE49-F238E27FC236}">
                  <a16:creationId xmlns:a16="http://schemas.microsoft.com/office/drawing/2014/main" id="{8E430810-CF65-1FCB-D699-C71433EA4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231" y="1897339"/>
              <a:ext cx="1057423" cy="590632"/>
            </a:xfrm>
            <a:prstGeom prst="rect">
              <a:avLst/>
            </a:prstGeom>
          </p:spPr>
        </p:pic>
        <p:pic>
          <p:nvPicPr>
            <p:cNvPr id="10" name="Picture 9" descr="A number and letter symbols&#10;&#10;AI-generated content may be incorrect.">
              <a:extLst>
                <a:ext uri="{FF2B5EF4-FFF2-40B4-BE49-F238E27FC236}">
                  <a16:creationId xmlns:a16="http://schemas.microsoft.com/office/drawing/2014/main" id="{4286B08A-A8F9-57B5-5F70-937060D6E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54" y="1722832"/>
              <a:ext cx="2553056" cy="1076475"/>
            </a:xfrm>
            <a:prstGeom prst="rect">
              <a:avLst/>
            </a:prstGeom>
          </p:spPr>
        </p:pic>
      </p:grpSp>
      <p:grpSp>
        <p:nvGrpSpPr>
          <p:cNvPr id="18" name="Group 17">
            <a:extLst>
              <a:ext uri="{FF2B5EF4-FFF2-40B4-BE49-F238E27FC236}">
                <a16:creationId xmlns:a16="http://schemas.microsoft.com/office/drawing/2014/main" id="{06BF9090-A881-04FD-F21B-12C080BC35F2}"/>
              </a:ext>
            </a:extLst>
          </p:cNvPr>
          <p:cNvGrpSpPr/>
          <p:nvPr/>
        </p:nvGrpSpPr>
        <p:grpSpPr>
          <a:xfrm>
            <a:off x="5060457" y="2205381"/>
            <a:ext cx="2559543" cy="649945"/>
            <a:chOff x="7872357" y="2418253"/>
            <a:chExt cx="2695951" cy="762106"/>
          </a:xfrm>
        </p:grpSpPr>
        <p:pic>
          <p:nvPicPr>
            <p:cNvPr id="15" name="Picture 14">
              <a:extLst>
                <a:ext uri="{FF2B5EF4-FFF2-40B4-BE49-F238E27FC236}">
                  <a16:creationId xmlns:a16="http://schemas.microsoft.com/office/drawing/2014/main" id="{6E2673BB-79FD-C36E-A9FC-A3AF5CD8C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357" y="2575438"/>
              <a:ext cx="790685" cy="447737"/>
            </a:xfrm>
            <a:prstGeom prst="rect">
              <a:avLst/>
            </a:prstGeom>
          </p:spPr>
        </p:pic>
        <p:pic>
          <p:nvPicPr>
            <p:cNvPr id="17" name="Picture 16" descr="A number and letter symbols&#10;&#10;AI-generated content may be incorrect.">
              <a:extLst>
                <a:ext uri="{FF2B5EF4-FFF2-40B4-BE49-F238E27FC236}">
                  <a16:creationId xmlns:a16="http://schemas.microsoft.com/office/drawing/2014/main" id="{7B4A6313-1913-1F03-E100-1166EA90E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042" y="2418253"/>
              <a:ext cx="1905266" cy="762106"/>
            </a:xfrm>
            <a:prstGeom prst="rect">
              <a:avLst/>
            </a:prstGeom>
          </p:spPr>
        </p:pic>
      </p:grpSp>
      <p:pic>
        <p:nvPicPr>
          <p:cNvPr id="22" name="Picture 21" descr="A black text with a white background&#10;&#10;AI-generated content may be incorrect.">
            <a:extLst>
              <a:ext uri="{FF2B5EF4-FFF2-40B4-BE49-F238E27FC236}">
                <a16:creationId xmlns:a16="http://schemas.microsoft.com/office/drawing/2014/main" id="{906869B9-4814-2AD4-5F89-5E90FA885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499" y="3007631"/>
            <a:ext cx="2772162" cy="476316"/>
          </a:xfrm>
          <a:prstGeom prst="rect">
            <a:avLst/>
          </a:prstGeom>
        </p:spPr>
      </p:pic>
      <p:pic>
        <p:nvPicPr>
          <p:cNvPr id="24" name="Picture 23" descr="A black and white text&#10;&#10;AI-generated content may be incorrect.">
            <a:extLst>
              <a:ext uri="{FF2B5EF4-FFF2-40B4-BE49-F238E27FC236}">
                <a16:creationId xmlns:a16="http://schemas.microsoft.com/office/drawing/2014/main" id="{41F2E457-A97E-9B92-E38C-266B1BC7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0232" y="4362587"/>
            <a:ext cx="2981741" cy="676369"/>
          </a:xfrm>
          <a:prstGeom prst="rect">
            <a:avLst/>
          </a:prstGeom>
        </p:spPr>
      </p:pic>
      <p:pic>
        <p:nvPicPr>
          <p:cNvPr id="26" name="Picture 25" descr="A close up of a number&#10;&#10;AI-generated content may be incorrect.">
            <a:extLst>
              <a:ext uri="{FF2B5EF4-FFF2-40B4-BE49-F238E27FC236}">
                <a16:creationId xmlns:a16="http://schemas.microsoft.com/office/drawing/2014/main" id="{776FF686-4061-AAEF-5924-D764F14FC6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8547" y="5451783"/>
            <a:ext cx="3071910" cy="859822"/>
          </a:xfrm>
          <a:prstGeom prst="rect">
            <a:avLst/>
          </a:prstGeom>
        </p:spPr>
      </p:pic>
    </p:spTree>
    <p:extLst>
      <p:ext uri="{BB962C8B-B14F-4D97-AF65-F5344CB8AC3E}">
        <p14:creationId xmlns:p14="http://schemas.microsoft.com/office/powerpoint/2010/main" val="112681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61A4-0E3C-D395-FE70-A2EE7B3860C0}"/>
              </a:ext>
            </a:extLst>
          </p:cNvPr>
          <p:cNvSpPr>
            <a:spLocks noGrp="1"/>
          </p:cNvSpPr>
          <p:nvPr>
            <p:ph type="title"/>
          </p:nvPr>
        </p:nvSpPr>
        <p:spPr/>
        <p:txBody>
          <a:bodyPr/>
          <a:lstStyle/>
          <a:p>
            <a:r>
              <a:rPr lang="en-US" dirty="0"/>
              <a:t>OTSU’S METHOD</a:t>
            </a:r>
          </a:p>
        </p:txBody>
      </p:sp>
      <p:pic>
        <p:nvPicPr>
          <p:cNvPr id="5" name="Picture 4" descr="A close-up of a mountain&#10;&#10;AI-generated content may be incorrect.">
            <a:extLst>
              <a:ext uri="{FF2B5EF4-FFF2-40B4-BE49-F238E27FC236}">
                <a16:creationId xmlns:a16="http://schemas.microsoft.com/office/drawing/2014/main" id="{BC3096CB-96F9-DD24-063B-3916B2D04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20" y="861611"/>
            <a:ext cx="2841058" cy="2184398"/>
          </a:xfrm>
          <a:prstGeom prst="rect">
            <a:avLst/>
          </a:prstGeom>
        </p:spPr>
      </p:pic>
      <p:grpSp>
        <p:nvGrpSpPr>
          <p:cNvPr id="11" name="Group 10">
            <a:extLst>
              <a:ext uri="{FF2B5EF4-FFF2-40B4-BE49-F238E27FC236}">
                <a16:creationId xmlns:a16="http://schemas.microsoft.com/office/drawing/2014/main" id="{765FF1DD-6DC8-1E07-C4C0-1EF5BCB2909A}"/>
              </a:ext>
            </a:extLst>
          </p:cNvPr>
          <p:cNvGrpSpPr/>
          <p:nvPr/>
        </p:nvGrpSpPr>
        <p:grpSpPr>
          <a:xfrm>
            <a:off x="6096000" y="3762439"/>
            <a:ext cx="5310910" cy="2290894"/>
            <a:chOff x="5726545" y="3823856"/>
            <a:chExt cx="4673601" cy="1884217"/>
          </a:xfrm>
        </p:grpSpPr>
        <p:pic>
          <p:nvPicPr>
            <p:cNvPr id="9" name="Picture 8">
              <a:extLst>
                <a:ext uri="{FF2B5EF4-FFF2-40B4-BE49-F238E27FC236}">
                  <a16:creationId xmlns:a16="http://schemas.microsoft.com/office/drawing/2014/main" id="{D1592F84-D33C-8453-268E-E9BA733FF32E}"/>
                </a:ext>
              </a:extLst>
            </p:cNvPr>
            <p:cNvPicPr>
              <a:picLocks noChangeAspect="1"/>
            </p:cNvPicPr>
            <p:nvPr/>
          </p:nvPicPr>
          <p:blipFill>
            <a:blip r:embed="rId3"/>
            <a:srcRect t="5083" b="583"/>
            <a:stretch/>
          </p:blipFill>
          <p:spPr>
            <a:xfrm>
              <a:off x="5760172" y="3823856"/>
              <a:ext cx="4639974" cy="1855426"/>
            </a:xfrm>
            <a:prstGeom prst="rect">
              <a:avLst/>
            </a:prstGeom>
          </p:spPr>
        </p:pic>
        <p:sp>
          <p:nvSpPr>
            <p:cNvPr id="10" name="Rectangle 9">
              <a:extLst>
                <a:ext uri="{FF2B5EF4-FFF2-40B4-BE49-F238E27FC236}">
                  <a16:creationId xmlns:a16="http://schemas.microsoft.com/office/drawing/2014/main" id="{68EF19CE-305F-0D68-339B-D4118950CFF5}"/>
                </a:ext>
              </a:extLst>
            </p:cNvPr>
            <p:cNvSpPr/>
            <p:nvPr/>
          </p:nvSpPr>
          <p:spPr>
            <a:xfrm>
              <a:off x="5726545" y="5497083"/>
              <a:ext cx="369455" cy="2109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ack and white image of a mountain&#10;&#10;AI-generated content may be incorrect.">
            <a:extLst>
              <a:ext uri="{FF2B5EF4-FFF2-40B4-BE49-F238E27FC236}">
                <a16:creationId xmlns:a16="http://schemas.microsoft.com/office/drawing/2014/main" id="{300E2F89-BDA0-45B7-08DB-439DB7779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435" y="836672"/>
            <a:ext cx="2837927" cy="2184398"/>
          </a:xfrm>
          <a:prstGeom prst="rect">
            <a:avLst/>
          </a:prstGeom>
        </p:spPr>
      </p:pic>
      <p:sp>
        <p:nvSpPr>
          <p:cNvPr id="14" name="Rectangle 13">
            <a:extLst>
              <a:ext uri="{FF2B5EF4-FFF2-40B4-BE49-F238E27FC236}">
                <a16:creationId xmlns:a16="http://schemas.microsoft.com/office/drawing/2014/main" id="{28B0228D-9B1B-0A58-02AE-3184B35168B6}"/>
              </a:ext>
            </a:extLst>
          </p:cNvPr>
          <p:cNvSpPr/>
          <p:nvPr/>
        </p:nvSpPr>
        <p:spPr>
          <a:xfrm>
            <a:off x="7200435" y="858441"/>
            <a:ext cx="2837927" cy="21843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4B66F07-78AC-1911-E65B-D0A0517F9DD9}"/>
              </a:ext>
            </a:extLst>
          </p:cNvPr>
          <p:cNvSpPr txBox="1"/>
          <p:nvPr/>
        </p:nvSpPr>
        <p:spPr>
          <a:xfrm>
            <a:off x="6789381" y="3149335"/>
            <a:ext cx="3660041" cy="369332"/>
          </a:xfrm>
          <a:prstGeom prst="rect">
            <a:avLst/>
          </a:prstGeom>
          <a:noFill/>
        </p:spPr>
        <p:txBody>
          <a:bodyPr wrap="none" rtlCol="0">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Otsu’s method</a:t>
            </a:r>
          </a:p>
        </p:txBody>
      </p:sp>
      <p:sp>
        <p:nvSpPr>
          <p:cNvPr id="17" name="TextBox 16">
            <a:extLst>
              <a:ext uri="{FF2B5EF4-FFF2-40B4-BE49-F238E27FC236}">
                <a16:creationId xmlns:a16="http://schemas.microsoft.com/office/drawing/2014/main" id="{6023F2CA-1004-2B0D-4556-915BFEBE3670}"/>
              </a:ext>
            </a:extLst>
          </p:cNvPr>
          <p:cNvSpPr txBox="1"/>
          <p:nvPr/>
        </p:nvSpPr>
        <p:spPr>
          <a:xfrm>
            <a:off x="6719094" y="6053333"/>
            <a:ext cx="4784323"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 by Otsu method</a:t>
            </a:r>
          </a:p>
        </p:txBody>
      </p:sp>
      <p:sp>
        <p:nvSpPr>
          <p:cNvPr id="18" name="TextBox 17">
            <a:extLst>
              <a:ext uri="{FF2B5EF4-FFF2-40B4-BE49-F238E27FC236}">
                <a16:creationId xmlns:a16="http://schemas.microsoft.com/office/drawing/2014/main" id="{9C9A434A-A2A2-E027-6972-B11410092057}"/>
              </a:ext>
            </a:extLst>
          </p:cNvPr>
          <p:cNvSpPr txBox="1"/>
          <p:nvPr/>
        </p:nvSpPr>
        <p:spPr>
          <a:xfrm>
            <a:off x="2032338" y="3149335"/>
            <a:ext cx="158889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Original Image</a:t>
            </a:r>
          </a:p>
        </p:txBody>
      </p:sp>
      <p:pic>
        <p:nvPicPr>
          <p:cNvPr id="19" name="Picture 18">
            <a:extLst>
              <a:ext uri="{FF2B5EF4-FFF2-40B4-BE49-F238E27FC236}">
                <a16:creationId xmlns:a16="http://schemas.microsoft.com/office/drawing/2014/main" id="{F4A35FF1-CCE8-7D38-4347-86043FF699CA}"/>
              </a:ext>
            </a:extLst>
          </p:cNvPr>
          <p:cNvPicPr>
            <a:picLocks noChangeAspect="1"/>
          </p:cNvPicPr>
          <p:nvPr/>
        </p:nvPicPr>
        <p:blipFill>
          <a:blip r:embed="rId5"/>
          <a:stretch>
            <a:fillRect/>
          </a:stretch>
        </p:blipFill>
        <p:spPr>
          <a:xfrm>
            <a:off x="248935" y="3762439"/>
            <a:ext cx="5059074" cy="2144283"/>
          </a:xfrm>
          <a:prstGeom prst="rect">
            <a:avLst/>
          </a:prstGeom>
        </p:spPr>
      </p:pic>
      <p:sp>
        <p:nvSpPr>
          <p:cNvPr id="20" name="TextBox 19">
            <a:extLst>
              <a:ext uri="{FF2B5EF4-FFF2-40B4-BE49-F238E27FC236}">
                <a16:creationId xmlns:a16="http://schemas.microsoft.com/office/drawing/2014/main" id="{E1A38F25-A4EE-92F7-8AF1-C56C90D0491E}"/>
              </a:ext>
            </a:extLst>
          </p:cNvPr>
          <p:cNvSpPr txBox="1"/>
          <p:nvPr/>
        </p:nvSpPr>
        <p:spPr>
          <a:xfrm>
            <a:off x="1611032" y="5981851"/>
            <a:ext cx="288636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cxnSp>
        <p:nvCxnSpPr>
          <p:cNvPr id="22" name="Straight Arrow Connector 21">
            <a:extLst>
              <a:ext uri="{FF2B5EF4-FFF2-40B4-BE49-F238E27FC236}">
                <a16:creationId xmlns:a16="http://schemas.microsoft.com/office/drawing/2014/main" id="{C14847A0-9C5C-5E0E-E078-D7D55127E989}"/>
              </a:ext>
            </a:extLst>
          </p:cNvPr>
          <p:cNvCxnSpPr>
            <a:stCxn id="5" idx="3"/>
            <a:endCxn id="14" idx="1"/>
          </p:cNvCxnSpPr>
          <p:nvPr/>
        </p:nvCxnSpPr>
        <p:spPr>
          <a:xfrm flipV="1">
            <a:off x="4248878" y="1950640"/>
            <a:ext cx="2951557" cy="3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9604A9-272B-7D6E-F495-6CE3ABF29879}"/>
              </a:ext>
            </a:extLst>
          </p:cNvPr>
          <p:cNvSpPr txBox="1"/>
          <p:nvPr/>
        </p:nvSpPr>
        <p:spPr>
          <a:xfrm>
            <a:off x="2636175" y="1570424"/>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a:t>
            </a:r>
            <a:endParaRPr lang="en-US" dirty="0"/>
          </a:p>
        </p:txBody>
      </p:sp>
      <p:sp>
        <p:nvSpPr>
          <p:cNvPr id="25" name="TextBox 24">
            <a:extLst>
              <a:ext uri="{FF2B5EF4-FFF2-40B4-BE49-F238E27FC236}">
                <a16:creationId xmlns:a16="http://schemas.microsoft.com/office/drawing/2014/main" id="{E2196433-E3C2-7561-5958-7C0C706E8FA1}"/>
              </a:ext>
            </a:extLst>
          </p:cNvPr>
          <p:cNvSpPr txBox="1"/>
          <p:nvPr/>
        </p:nvSpPr>
        <p:spPr>
          <a:xfrm>
            <a:off x="2636175" y="2043082"/>
            <a:ext cx="617696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Optimal threshold value = 96</a:t>
            </a:r>
            <a:endParaRPr lang="en-US" dirty="0"/>
          </a:p>
        </p:txBody>
      </p:sp>
    </p:spTree>
    <p:extLst>
      <p:ext uri="{BB962C8B-B14F-4D97-AF65-F5344CB8AC3E}">
        <p14:creationId xmlns:p14="http://schemas.microsoft.com/office/powerpoint/2010/main" val="111645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5684-CB4C-6500-4452-8F4C8A6B626F}"/>
              </a:ext>
            </a:extLst>
          </p:cNvPr>
          <p:cNvSpPr>
            <a:spLocks noGrp="1"/>
          </p:cNvSpPr>
          <p:nvPr>
            <p:ph type="title"/>
          </p:nvPr>
        </p:nvSpPr>
        <p:spPr>
          <a:xfrm>
            <a:off x="335360" y="145499"/>
            <a:ext cx="9932590" cy="369524"/>
          </a:xfrm>
        </p:spPr>
        <p:txBody>
          <a:bodyPr/>
          <a:lstStyle/>
          <a:p>
            <a:r>
              <a:rPr lang="en-US" sz="2400" dirty="0"/>
              <a:t>Compare </a:t>
            </a:r>
            <a:r>
              <a:rPr lang="en-US" sz="2400" dirty="0">
                <a:cs typeface="Times New Roman" panose="02020603050405020304" pitchFamily="18" charset="0"/>
              </a:rPr>
              <a:t>Iterative Selection Thresholding and </a:t>
            </a:r>
            <a:r>
              <a:rPr lang="en-US" sz="2400" dirty="0"/>
              <a:t>Otsu’s </a:t>
            </a:r>
            <a:r>
              <a:rPr lang="en-US" sz="2400" dirty="0">
                <a:cs typeface="Times New Roman" panose="02020603050405020304" pitchFamily="18" charset="0"/>
              </a:rPr>
              <a:t>Thresholding</a:t>
            </a:r>
            <a:endParaRPr lang="en-US" sz="2400" dirty="0"/>
          </a:p>
        </p:txBody>
      </p:sp>
      <p:grpSp>
        <p:nvGrpSpPr>
          <p:cNvPr id="14" name="Group 13">
            <a:extLst>
              <a:ext uri="{FF2B5EF4-FFF2-40B4-BE49-F238E27FC236}">
                <a16:creationId xmlns:a16="http://schemas.microsoft.com/office/drawing/2014/main" id="{4A0D0F19-9304-60ED-515C-2D5616BDA397}"/>
              </a:ext>
            </a:extLst>
          </p:cNvPr>
          <p:cNvGrpSpPr/>
          <p:nvPr/>
        </p:nvGrpSpPr>
        <p:grpSpPr>
          <a:xfrm>
            <a:off x="651210" y="1582056"/>
            <a:ext cx="11321487" cy="2469675"/>
            <a:chOff x="388020" y="1799816"/>
            <a:chExt cx="13221605" cy="2948602"/>
          </a:xfrm>
        </p:grpSpPr>
        <p:pic>
          <p:nvPicPr>
            <p:cNvPr id="7" name="Picture 6">
              <a:extLst>
                <a:ext uri="{FF2B5EF4-FFF2-40B4-BE49-F238E27FC236}">
                  <a16:creationId xmlns:a16="http://schemas.microsoft.com/office/drawing/2014/main" id="{42CBB3FF-2CE7-5ABD-CBD6-D76965E41C64}"/>
                </a:ext>
              </a:extLst>
            </p:cNvPr>
            <p:cNvPicPr>
              <a:picLocks noChangeAspect="1"/>
            </p:cNvPicPr>
            <p:nvPr/>
          </p:nvPicPr>
          <p:blipFill>
            <a:blip r:embed="rId2"/>
            <a:stretch>
              <a:fillRect/>
            </a:stretch>
          </p:blipFill>
          <p:spPr>
            <a:xfrm>
              <a:off x="388020" y="1819275"/>
              <a:ext cx="3152775" cy="2914650"/>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8B0BE440-140D-7CF4-DA11-4B9908177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795" y="1799816"/>
              <a:ext cx="3191320" cy="2934109"/>
            </a:xfrm>
            <a:prstGeom prst="rect">
              <a:avLst/>
            </a:prstGeom>
          </p:spPr>
        </p:pic>
        <p:pic>
          <p:nvPicPr>
            <p:cNvPr id="11" name="Picture 10" descr="A black and white image of circles&#10;&#10;AI-generated content may be incorrect.">
              <a:extLst>
                <a:ext uri="{FF2B5EF4-FFF2-40B4-BE49-F238E27FC236}">
                  <a16:creationId xmlns:a16="http://schemas.microsoft.com/office/drawing/2014/main" id="{0EF96E14-78D2-98BA-191F-CE2305004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888" y="1799816"/>
              <a:ext cx="3200847" cy="2915058"/>
            </a:xfrm>
            <a:prstGeom prst="rect">
              <a:avLst/>
            </a:prstGeom>
          </p:spPr>
        </p:pic>
        <p:pic>
          <p:nvPicPr>
            <p:cNvPr id="13" name="Picture 12" descr="A group of white circles on a black background&#10;&#10;AI-generated content may be incorrect.">
              <a:extLst>
                <a:ext uri="{FF2B5EF4-FFF2-40B4-BE49-F238E27FC236}">
                  <a16:creationId xmlns:a16="http://schemas.microsoft.com/office/drawing/2014/main" id="{4098B50D-D2A3-AC76-4920-752588399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358" y="1804782"/>
              <a:ext cx="3172267" cy="2943636"/>
            </a:xfrm>
            <a:prstGeom prst="rect">
              <a:avLst/>
            </a:prstGeom>
          </p:spPr>
        </p:pic>
      </p:grpSp>
      <p:sp>
        <p:nvSpPr>
          <p:cNvPr id="16" name="TextBox 15">
            <a:extLst>
              <a:ext uri="{FF2B5EF4-FFF2-40B4-BE49-F238E27FC236}">
                <a16:creationId xmlns:a16="http://schemas.microsoft.com/office/drawing/2014/main" id="{641A54D0-0C4A-0173-5858-5D97E2B27E21}"/>
              </a:ext>
            </a:extLst>
          </p:cNvPr>
          <p:cNvSpPr txBox="1"/>
          <p:nvPr/>
        </p:nvSpPr>
        <p:spPr>
          <a:xfrm>
            <a:off x="1157406" y="4051731"/>
            <a:ext cx="1687287" cy="369332"/>
          </a:xfrm>
          <a:prstGeom prst="rect">
            <a:avLst/>
          </a:prstGeom>
          <a:noFill/>
        </p:spPr>
        <p:txBody>
          <a:bodyPr wrap="square">
            <a:spAutoFit/>
          </a:bodyPr>
          <a:lstStyle/>
          <a:p>
            <a:pPr algn="ctr"/>
            <a:r>
              <a:rPr lang="en-US" sz="1800" b="0" i="0">
                <a:solidFill>
                  <a:srgbClr val="242021"/>
                </a:solidFill>
                <a:effectLst/>
                <a:latin typeface="Times New Roman" panose="02020603050405020304" pitchFamily="18" charset="0"/>
                <a:cs typeface="Times New Roman" panose="02020603050405020304" pitchFamily="18" charset="0"/>
              </a:rPr>
              <a:t>Original image</a:t>
            </a:r>
            <a:r>
              <a:rPr lang="en-US">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156C0D2-23B0-0D74-F3C7-474651EC4AC8}"/>
              </a:ext>
            </a:extLst>
          </p:cNvPr>
          <p:cNvSpPr txBox="1"/>
          <p:nvPr/>
        </p:nvSpPr>
        <p:spPr>
          <a:xfrm>
            <a:off x="3873588" y="4051731"/>
            <a:ext cx="1687287" cy="369332"/>
          </a:xfrm>
          <a:prstGeom prst="rect">
            <a:avLst/>
          </a:prstGeom>
          <a:noFill/>
        </p:spPr>
        <p:txBody>
          <a:bodyPr wrap="square">
            <a:spAutoFit/>
          </a:bodyPr>
          <a:lstStyle/>
          <a:p>
            <a:pPr algn="ctr"/>
            <a:r>
              <a:rPr lang="en-US" sz="1800" b="0" i="0">
                <a:solidFill>
                  <a:srgbClr val="242021"/>
                </a:solidFill>
                <a:effectLst/>
                <a:latin typeface="TimesTen-Roman"/>
              </a:rPr>
              <a:t>Histogram</a:t>
            </a:r>
            <a:r>
              <a:rPr lang="en-US"/>
              <a:t> </a:t>
            </a:r>
            <a:endParaRPr lang="en-US" dirty="0"/>
          </a:p>
        </p:txBody>
      </p:sp>
      <p:sp>
        <p:nvSpPr>
          <p:cNvPr id="20" name="TextBox 19">
            <a:extLst>
              <a:ext uri="{FF2B5EF4-FFF2-40B4-BE49-F238E27FC236}">
                <a16:creationId xmlns:a16="http://schemas.microsoft.com/office/drawing/2014/main" id="{E119BD4C-4C18-72D1-FD86-474FF32A4D7C}"/>
              </a:ext>
            </a:extLst>
          </p:cNvPr>
          <p:cNvSpPr txBox="1"/>
          <p:nvPr/>
        </p:nvSpPr>
        <p:spPr>
          <a:xfrm>
            <a:off x="6096000" y="4023635"/>
            <a:ext cx="3334435" cy="923330"/>
          </a:xfrm>
          <a:prstGeom prst="rect">
            <a:avLst/>
          </a:prstGeom>
          <a:noFill/>
        </p:spPr>
        <p:txBody>
          <a:bodyPr wrap="square">
            <a:spAutoFit/>
          </a:bodyPr>
          <a:lstStyle/>
          <a:p>
            <a:pPr algn="ctr"/>
            <a:r>
              <a:rPr lang="en-US" sz="1800" b="0" i="0" dirty="0">
                <a:solidFill>
                  <a:srgbClr val="242021"/>
                </a:solidFill>
                <a:effectLst/>
                <a:latin typeface="TimesTen-Roman"/>
              </a:rPr>
              <a:t>Iterative Selection Thresholding </a:t>
            </a:r>
          </a:p>
          <a:p>
            <a:pPr algn="ctr"/>
            <a:r>
              <a:rPr lang="en-US" sz="1800" b="0" i="0" dirty="0">
                <a:solidFill>
                  <a:srgbClr val="242021"/>
                </a:solidFill>
                <a:effectLst/>
                <a:latin typeface="TimesTen-Roman"/>
              </a:rPr>
              <a:t>result </a:t>
            </a:r>
            <a:r>
              <a:rPr lang="en-US" dirty="0"/>
              <a:t> </a:t>
            </a:r>
            <a:br>
              <a:rPr lang="en-US" dirty="0"/>
            </a:br>
            <a:endParaRPr lang="en-US" dirty="0"/>
          </a:p>
        </p:txBody>
      </p:sp>
      <p:sp>
        <p:nvSpPr>
          <p:cNvPr id="22" name="TextBox 21">
            <a:extLst>
              <a:ext uri="{FF2B5EF4-FFF2-40B4-BE49-F238E27FC236}">
                <a16:creationId xmlns:a16="http://schemas.microsoft.com/office/drawing/2014/main" id="{D7E34E1F-4438-1A6C-F613-5A2F5853352A}"/>
              </a:ext>
            </a:extLst>
          </p:cNvPr>
          <p:cNvSpPr txBox="1"/>
          <p:nvPr/>
        </p:nvSpPr>
        <p:spPr>
          <a:xfrm>
            <a:off x="9217923" y="4039592"/>
            <a:ext cx="279188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Thresholding result</a:t>
            </a:r>
          </a:p>
        </p:txBody>
      </p:sp>
    </p:spTree>
    <p:extLst>
      <p:ext uri="{BB962C8B-B14F-4D97-AF65-F5344CB8AC3E}">
        <p14:creationId xmlns:p14="http://schemas.microsoft.com/office/powerpoint/2010/main" val="358880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F67D69-FF58-2800-9FFF-851A0B198C67}"/>
              </a:ext>
            </a:extLst>
          </p:cNvPr>
          <p:cNvSpPr>
            <a:spLocks noGrp="1"/>
          </p:cNvSpPr>
          <p:nvPr>
            <p:ph type="title"/>
          </p:nvPr>
        </p:nvSpPr>
        <p:spPr/>
        <p:txBody>
          <a:bodyPr/>
          <a:lstStyle/>
          <a:p>
            <a:r>
              <a:rPr lang="en-US" dirty="0"/>
              <a:t>Triangle threshold</a:t>
            </a:r>
          </a:p>
        </p:txBody>
      </p:sp>
      <p:sp>
        <p:nvSpPr>
          <p:cNvPr id="5" name="Hộp Văn bản 4">
            <a:extLst>
              <a:ext uri="{FF2B5EF4-FFF2-40B4-BE49-F238E27FC236}">
                <a16:creationId xmlns:a16="http://schemas.microsoft.com/office/drawing/2014/main" id="{5E0C23DF-AB30-09F3-02B8-BA24CCBCC690}"/>
              </a:ext>
            </a:extLst>
          </p:cNvPr>
          <p:cNvSpPr txBox="1"/>
          <p:nvPr/>
        </p:nvSpPr>
        <p:spPr>
          <a:xfrm>
            <a:off x="335360" y="938014"/>
            <a:ext cx="11135280" cy="120032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Triangle thresholding</a:t>
            </a:r>
            <a:r>
              <a:rPr lang="en-US" dirty="0">
                <a:latin typeface="Times New Roman" panose="02020603050405020304" pitchFamily="18" charset="0"/>
                <a:cs typeface="Times New Roman" panose="02020603050405020304" pitchFamily="18" charset="0"/>
              </a:rPr>
              <a:t> is an automatic thresholding method based on the </a:t>
            </a:r>
            <a:r>
              <a:rPr lang="en-US" b="1" dirty="0">
                <a:latin typeface="Times New Roman" panose="02020603050405020304" pitchFamily="18" charset="0"/>
                <a:cs typeface="Times New Roman" panose="02020603050405020304" pitchFamily="18" charset="0"/>
              </a:rPr>
              <a:t>geometric shape of the histogram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Use Triangle Thresholding when: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Performs effectively when the image histogram is not bimodal, unlike Otsu's method.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Effective when </a:t>
            </a:r>
            <a:r>
              <a:rPr lang="en-US" b="1" dirty="0">
                <a:latin typeface="Times New Roman" panose="02020603050405020304" pitchFamily="18" charset="0"/>
                <a:cs typeface="Times New Roman" panose="02020603050405020304" pitchFamily="18" charset="0"/>
              </a:rPr>
              <a:t>foreground is much smaller or larger</a:t>
            </a:r>
            <a:r>
              <a:rPr lang="en-US" dirty="0">
                <a:latin typeface="Times New Roman" panose="02020603050405020304" pitchFamily="18" charset="0"/>
                <a:cs typeface="Times New Roman" panose="02020603050405020304" pitchFamily="18" charset="0"/>
              </a:rPr>
              <a:t> than the background.</a:t>
            </a:r>
          </a:p>
        </p:txBody>
      </p:sp>
      <p:pic>
        <p:nvPicPr>
          <p:cNvPr id="9" name="Hình ảnh 8">
            <a:extLst>
              <a:ext uri="{FF2B5EF4-FFF2-40B4-BE49-F238E27FC236}">
                <a16:creationId xmlns:a16="http://schemas.microsoft.com/office/drawing/2014/main" id="{29AC4EC4-4BA6-A202-5F34-57390039B07D}"/>
              </a:ext>
            </a:extLst>
          </p:cNvPr>
          <p:cNvPicPr>
            <a:picLocks noChangeAspect="1"/>
          </p:cNvPicPr>
          <p:nvPr/>
        </p:nvPicPr>
        <p:blipFill>
          <a:blip r:embed="rId3"/>
          <a:stretch>
            <a:fillRect/>
          </a:stretch>
        </p:blipFill>
        <p:spPr>
          <a:xfrm>
            <a:off x="8054269" y="2973569"/>
            <a:ext cx="3721172" cy="3492177"/>
          </a:xfrm>
          <a:prstGeom prst="rect">
            <a:avLst/>
          </a:prstGeom>
        </p:spPr>
      </p:pic>
      <p:sp>
        <p:nvSpPr>
          <p:cNvPr id="11" name="Hộp Văn bản 10">
            <a:extLst>
              <a:ext uri="{FF2B5EF4-FFF2-40B4-BE49-F238E27FC236}">
                <a16:creationId xmlns:a16="http://schemas.microsoft.com/office/drawing/2014/main" id="{EDAF944A-07F5-53F3-FF15-5E44FAB88A9A}"/>
              </a:ext>
            </a:extLst>
          </p:cNvPr>
          <p:cNvSpPr txBox="1"/>
          <p:nvPr/>
        </p:nvSpPr>
        <p:spPr>
          <a:xfrm>
            <a:off x="619760" y="2337921"/>
            <a:ext cx="7355544" cy="286232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Core Idea:</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Find the peak (maximum value in the histogram).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Identify the end point of the histogram — either the leftmost or rightmost non-zero value.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Draw a line between the histogram peak and the end point.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For every value between the peak and the end: Calculate the perpendicular distance from the histogram point to the line.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threshold is the point with the maximum perpendicular distance.</a:t>
            </a:r>
          </a:p>
          <a:p>
            <a:r>
              <a:rPr lang="en-US" dirty="0">
                <a:latin typeface="Times New Roman" panose="02020603050405020304" pitchFamily="18" charset="0"/>
                <a:cs typeface="Times New Roman" panose="02020603050405020304" pitchFamily="18" charset="0"/>
              </a:rPr>
              <a:t>Visually, this forms a triangle between the histogram peak and one end — the threshold is the point furthest from the triangle’s base.</a:t>
            </a:r>
          </a:p>
        </p:txBody>
      </p:sp>
      <p:cxnSp>
        <p:nvCxnSpPr>
          <p:cNvPr id="13" name="Đường nối Thẳng 12">
            <a:extLst>
              <a:ext uri="{FF2B5EF4-FFF2-40B4-BE49-F238E27FC236}">
                <a16:creationId xmlns:a16="http://schemas.microsoft.com/office/drawing/2014/main" id="{573F9799-0294-E3A0-2454-08D2F678FED9}"/>
              </a:ext>
            </a:extLst>
          </p:cNvPr>
          <p:cNvCxnSpPr/>
          <p:nvPr/>
        </p:nvCxnSpPr>
        <p:spPr>
          <a:xfrm>
            <a:off x="8895080" y="3174660"/>
            <a:ext cx="2080260" cy="280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D0BC06F1-C30E-9A13-FBF0-18B4922AE4A0}"/>
              </a:ext>
            </a:extLst>
          </p:cNvPr>
          <p:cNvCxnSpPr>
            <a:cxnSpLocks/>
          </p:cNvCxnSpPr>
          <p:nvPr/>
        </p:nvCxnSpPr>
        <p:spPr>
          <a:xfrm flipV="1">
            <a:off x="9062720" y="4990613"/>
            <a:ext cx="1176642" cy="8815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Hình chữ nhật 15">
            <a:extLst>
              <a:ext uri="{FF2B5EF4-FFF2-40B4-BE49-F238E27FC236}">
                <a16:creationId xmlns:a16="http://schemas.microsoft.com/office/drawing/2014/main" id="{AF8A5DA8-089D-9276-D52B-2FEF4352A780}"/>
              </a:ext>
            </a:extLst>
          </p:cNvPr>
          <p:cNvSpPr/>
          <p:nvPr/>
        </p:nvSpPr>
        <p:spPr>
          <a:xfrm rot="19443777">
            <a:off x="10186022" y="5010316"/>
            <a:ext cx="106680" cy="121920"/>
          </a:xfrm>
          <a:prstGeom prst="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22" name="Hình ảnh 21">
            <a:extLst>
              <a:ext uri="{FF2B5EF4-FFF2-40B4-BE49-F238E27FC236}">
                <a16:creationId xmlns:a16="http://schemas.microsoft.com/office/drawing/2014/main" id="{C8BCF6C0-18E9-C18E-10BB-00F29E6777EE}"/>
              </a:ext>
            </a:extLst>
          </p:cNvPr>
          <p:cNvPicPr>
            <a:picLocks noChangeAspect="1"/>
          </p:cNvPicPr>
          <p:nvPr/>
        </p:nvPicPr>
        <p:blipFill>
          <a:blip r:embed="rId4"/>
          <a:stretch>
            <a:fillRect/>
          </a:stretch>
        </p:blipFill>
        <p:spPr>
          <a:xfrm>
            <a:off x="9281606" y="1538178"/>
            <a:ext cx="1915511" cy="1173631"/>
          </a:xfrm>
          <a:prstGeom prst="rect">
            <a:avLst/>
          </a:prstGeom>
        </p:spPr>
      </p:pic>
    </p:spTree>
    <p:extLst>
      <p:ext uri="{BB962C8B-B14F-4D97-AF65-F5344CB8AC3E}">
        <p14:creationId xmlns:p14="http://schemas.microsoft.com/office/powerpoint/2010/main" val="310749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8AC5C0-589D-5D22-EF8B-8DE8162D58CC}"/>
              </a:ext>
            </a:extLst>
          </p:cNvPr>
          <p:cNvSpPr>
            <a:spLocks noGrp="1"/>
          </p:cNvSpPr>
          <p:nvPr>
            <p:ph type="title"/>
          </p:nvPr>
        </p:nvSpPr>
        <p:spPr/>
        <p:txBody>
          <a:bodyPr/>
          <a:lstStyle/>
          <a:p>
            <a:r>
              <a:rPr lang="en-US" dirty="0"/>
              <a:t>Triangle threshold</a:t>
            </a:r>
          </a:p>
        </p:txBody>
      </p:sp>
      <p:pic>
        <p:nvPicPr>
          <p:cNvPr id="5" name="Hình ảnh 4">
            <a:extLst>
              <a:ext uri="{FF2B5EF4-FFF2-40B4-BE49-F238E27FC236}">
                <a16:creationId xmlns:a16="http://schemas.microsoft.com/office/drawing/2014/main" id="{0994BDED-8DF2-47FE-0992-C214222749FF}"/>
              </a:ext>
            </a:extLst>
          </p:cNvPr>
          <p:cNvPicPr>
            <a:picLocks noChangeAspect="1"/>
          </p:cNvPicPr>
          <p:nvPr/>
        </p:nvPicPr>
        <p:blipFill>
          <a:blip r:embed="rId3"/>
          <a:stretch>
            <a:fillRect/>
          </a:stretch>
        </p:blipFill>
        <p:spPr>
          <a:xfrm>
            <a:off x="653348" y="1579315"/>
            <a:ext cx="2489130" cy="2484685"/>
          </a:xfrm>
          <a:prstGeom prst="rect">
            <a:avLst/>
          </a:prstGeom>
        </p:spPr>
      </p:pic>
      <p:pic>
        <p:nvPicPr>
          <p:cNvPr id="7" name="Hình ảnh 6">
            <a:extLst>
              <a:ext uri="{FF2B5EF4-FFF2-40B4-BE49-F238E27FC236}">
                <a16:creationId xmlns:a16="http://schemas.microsoft.com/office/drawing/2014/main" id="{E262FB5D-17D5-21FD-1413-B2DB1558F19E}"/>
              </a:ext>
            </a:extLst>
          </p:cNvPr>
          <p:cNvPicPr>
            <a:picLocks noChangeAspect="1"/>
          </p:cNvPicPr>
          <p:nvPr/>
        </p:nvPicPr>
        <p:blipFill>
          <a:blip r:embed="rId4"/>
          <a:stretch>
            <a:fillRect/>
          </a:stretch>
        </p:blipFill>
        <p:spPr>
          <a:xfrm>
            <a:off x="6497407" y="1566434"/>
            <a:ext cx="2489131" cy="2497566"/>
          </a:xfrm>
          <a:prstGeom prst="rect">
            <a:avLst/>
          </a:prstGeom>
        </p:spPr>
      </p:pic>
      <p:pic>
        <p:nvPicPr>
          <p:cNvPr id="9" name="Hình ảnh 8">
            <a:extLst>
              <a:ext uri="{FF2B5EF4-FFF2-40B4-BE49-F238E27FC236}">
                <a16:creationId xmlns:a16="http://schemas.microsoft.com/office/drawing/2014/main" id="{F7014FCF-5E57-963A-3DE2-9C86C1D1371D}"/>
              </a:ext>
            </a:extLst>
          </p:cNvPr>
          <p:cNvPicPr>
            <a:picLocks noChangeAspect="1"/>
          </p:cNvPicPr>
          <p:nvPr/>
        </p:nvPicPr>
        <p:blipFill>
          <a:blip r:embed="rId5"/>
          <a:stretch>
            <a:fillRect/>
          </a:stretch>
        </p:blipFill>
        <p:spPr>
          <a:xfrm>
            <a:off x="9332387" y="1566434"/>
            <a:ext cx="2483693" cy="2508994"/>
          </a:xfrm>
          <a:prstGeom prst="rect">
            <a:avLst/>
          </a:prstGeom>
        </p:spPr>
      </p:pic>
      <p:grpSp>
        <p:nvGrpSpPr>
          <p:cNvPr id="14" name="Nhóm 13">
            <a:extLst>
              <a:ext uri="{FF2B5EF4-FFF2-40B4-BE49-F238E27FC236}">
                <a16:creationId xmlns:a16="http://schemas.microsoft.com/office/drawing/2014/main" id="{68771D8D-05F4-E4CD-B34B-260342D48C8F}"/>
              </a:ext>
            </a:extLst>
          </p:cNvPr>
          <p:cNvGrpSpPr/>
          <p:nvPr/>
        </p:nvGrpSpPr>
        <p:grpSpPr>
          <a:xfrm>
            <a:off x="3488327" y="1312437"/>
            <a:ext cx="2663231" cy="2762991"/>
            <a:chOff x="3488327" y="850129"/>
            <a:chExt cx="3721172" cy="3492177"/>
          </a:xfrm>
        </p:grpSpPr>
        <p:pic>
          <p:nvPicPr>
            <p:cNvPr id="10" name="Hình ảnh 9">
              <a:extLst>
                <a:ext uri="{FF2B5EF4-FFF2-40B4-BE49-F238E27FC236}">
                  <a16:creationId xmlns:a16="http://schemas.microsoft.com/office/drawing/2014/main" id="{50155F32-2918-0033-4408-69A6E3F42C77}"/>
                </a:ext>
              </a:extLst>
            </p:cNvPr>
            <p:cNvPicPr>
              <a:picLocks noChangeAspect="1"/>
            </p:cNvPicPr>
            <p:nvPr/>
          </p:nvPicPr>
          <p:blipFill>
            <a:blip r:embed="rId6"/>
            <a:stretch>
              <a:fillRect/>
            </a:stretch>
          </p:blipFill>
          <p:spPr>
            <a:xfrm>
              <a:off x="3488327" y="850129"/>
              <a:ext cx="3721172" cy="3492177"/>
            </a:xfrm>
            <a:prstGeom prst="rect">
              <a:avLst/>
            </a:prstGeom>
          </p:spPr>
        </p:pic>
        <p:cxnSp>
          <p:nvCxnSpPr>
            <p:cNvPr id="11" name="Đường nối Thẳng 10">
              <a:extLst>
                <a:ext uri="{FF2B5EF4-FFF2-40B4-BE49-F238E27FC236}">
                  <a16:creationId xmlns:a16="http://schemas.microsoft.com/office/drawing/2014/main" id="{EC91DE37-F6F1-307B-0C6D-277CF57B464F}"/>
                </a:ext>
              </a:extLst>
            </p:cNvPr>
            <p:cNvCxnSpPr/>
            <p:nvPr/>
          </p:nvCxnSpPr>
          <p:spPr>
            <a:xfrm>
              <a:off x="4329138" y="1051220"/>
              <a:ext cx="2080260" cy="280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CF910EFB-D6F8-6577-0685-648A4502181D}"/>
                </a:ext>
              </a:extLst>
            </p:cNvPr>
            <p:cNvCxnSpPr>
              <a:cxnSpLocks/>
            </p:cNvCxnSpPr>
            <p:nvPr/>
          </p:nvCxnSpPr>
          <p:spPr>
            <a:xfrm flipV="1">
              <a:off x="4496778" y="2867173"/>
              <a:ext cx="1176642" cy="881527"/>
            </a:xfrm>
            <a:prstGeom prst="line">
              <a:avLst/>
            </a:prstGeom>
          </p:spPr>
          <p:style>
            <a:lnRef idx="1">
              <a:schemeClr val="accent1"/>
            </a:lnRef>
            <a:fillRef idx="0">
              <a:schemeClr val="accent1"/>
            </a:fillRef>
            <a:effectRef idx="0">
              <a:schemeClr val="accent1"/>
            </a:effectRef>
            <a:fontRef idx="minor">
              <a:schemeClr val="tx1"/>
            </a:fontRef>
          </p:style>
        </p:cxnSp>
        <p:sp>
          <p:nvSpPr>
            <p:cNvPr id="13" name="Hình chữ nhật 12">
              <a:extLst>
                <a:ext uri="{FF2B5EF4-FFF2-40B4-BE49-F238E27FC236}">
                  <a16:creationId xmlns:a16="http://schemas.microsoft.com/office/drawing/2014/main" id="{8DC6B095-36DE-6CE1-FBCF-B17BE0AB6D40}"/>
                </a:ext>
              </a:extLst>
            </p:cNvPr>
            <p:cNvSpPr/>
            <p:nvPr/>
          </p:nvSpPr>
          <p:spPr>
            <a:xfrm rot="19321363">
              <a:off x="5620080" y="2886876"/>
              <a:ext cx="106681" cy="121919"/>
            </a:xfrm>
            <a:prstGeom prst="rect">
              <a:avLst/>
            </a:prstGeom>
            <a:noFill/>
            <a:ln w="9525" cap="flat" cmpd="sng" algn="ctr">
              <a:solidFill>
                <a:srgbClr val="4A7EBB"/>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6" name="Hộp Văn bản 15">
            <a:extLst>
              <a:ext uri="{FF2B5EF4-FFF2-40B4-BE49-F238E27FC236}">
                <a16:creationId xmlns:a16="http://schemas.microsoft.com/office/drawing/2014/main" id="{F6723035-1445-7908-2046-49BD1FF0A44F}"/>
              </a:ext>
            </a:extLst>
          </p:cNvPr>
          <p:cNvSpPr txBox="1"/>
          <p:nvPr/>
        </p:nvSpPr>
        <p:spPr>
          <a:xfrm>
            <a:off x="857783" y="4075428"/>
            <a:ext cx="208026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7" name="Hộp Văn bản 16">
            <a:extLst>
              <a:ext uri="{FF2B5EF4-FFF2-40B4-BE49-F238E27FC236}">
                <a16:creationId xmlns:a16="http://schemas.microsoft.com/office/drawing/2014/main" id="{AA099F56-5C9A-0DFE-8C4E-39EF57A68E7C}"/>
              </a:ext>
            </a:extLst>
          </p:cNvPr>
          <p:cNvSpPr txBox="1"/>
          <p:nvPr/>
        </p:nvSpPr>
        <p:spPr>
          <a:xfrm>
            <a:off x="3794380" y="4075428"/>
            <a:ext cx="2080260"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Histogram of Original Image</a:t>
            </a:r>
          </a:p>
        </p:txBody>
      </p:sp>
      <p:sp>
        <p:nvSpPr>
          <p:cNvPr id="18" name="Hộp Văn bản 17">
            <a:extLst>
              <a:ext uri="{FF2B5EF4-FFF2-40B4-BE49-F238E27FC236}">
                <a16:creationId xmlns:a16="http://schemas.microsoft.com/office/drawing/2014/main" id="{A3EEC9FC-5586-A2E0-F171-2C6B69CD31E8}"/>
              </a:ext>
            </a:extLst>
          </p:cNvPr>
          <p:cNvSpPr txBox="1"/>
          <p:nvPr/>
        </p:nvSpPr>
        <p:spPr>
          <a:xfrm>
            <a:off x="6730977" y="4075428"/>
            <a:ext cx="208026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Otsu’s thresholding</a:t>
            </a:r>
          </a:p>
        </p:txBody>
      </p:sp>
      <p:sp>
        <p:nvSpPr>
          <p:cNvPr id="19" name="Hộp Văn bản 18">
            <a:extLst>
              <a:ext uri="{FF2B5EF4-FFF2-40B4-BE49-F238E27FC236}">
                <a16:creationId xmlns:a16="http://schemas.microsoft.com/office/drawing/2014/main" id="{DD350EAE-12FC-4F42-9675-C72E677AAA25}"/>
              </a:ext>
            </a:extLst>
          </p:cNvPr>
          <p:cNvSpPr txBox="1"/>
          <p:nvPr/>
        </p:nvSpPr>
        <p:spPr>
          <a:xfrm>
            <a:off x="9534102" y="4075428"/>
            <a:ext cx="2223557"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Triangle thresholding</a:t>
            </a:r>
          </a:p>
        </p:txBody>
      </p:sp>
    </p:spTree>
    <p:extLst>
      <p:ext uri="{BB962C8B-B14F-4D97-AF65-F5344CB8AC3E}">
        <p14:creationId xmlns:p14="http://schemas.microsoft.com/office/powerpoint/2010/main" val="83239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2173-54D3-A66D-84C9-103B415039BD}"/>
              </a:ext>
            </a:extLst>
          </p:cNvPr>
          <p:cNvSpPr>
            <a:spLocks noGrp="1"/>
          </p:cNvSpPr>
          <p:nvPr>
            <p:ph type="title"/>
          </p:nvPr>
        </p:nvSpPr>
        <p:spPr/>
        <p:txBody>
          <a:bodyPr/>
          <a:lstStyle/>
          <a:p>
            <a:r>
              <a:rPr lang="en-US" dirty="0"/>
              <a:t>Multi threshold</a:t>
            </a:r>
          </a:p>
        </p:txBody>
      </p:sp>
      <p:pic>
        <p:nvPicPr>
          <p:cNvPr id="5" name="Picture 4" descr="A mountain with a black background&#10;&#10;AI-generated content may be incorrect.">
            <a:extLst>
              <a:ext uri="{FF2B5EF4-FFF2-40B4-BE49-F238E27FC236}">
                <a16:creationId xmlns:a16="http://schemas.microsoft.com/office/drawing/2014/main" id="{A4D19169-28D3-E12C-AA07-F8A57FECF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09" y="3414854"/>
            <a:ext cx="3008306" cy="2308260"/>
          </a:xfrm>
          <a:prstGeom prst="rect">
            <a:avLst/>
          </a:prstGeom>
        </p:spPr>
      </p:pic>
      <p:sp>
        <p:nvSpPr>
          <p:cNvPr id="7" name="TextBox 6">
            <a:extLst>
              <a:ext uri="{FF2B5EF4-FFF2-40B4-BE49-F238E27FC236}">
                <a16:creationId xmlns:a16="http://schemas.microsoft.com/office/drawing/2014/main" id="{D76BD0B2-4BD6-2E5B-CDB4-E23A4E3B4932}"/>
              </a:ext>
            </a:extLst>
          </p:cNvPr>
          <p:cNvSpPr txBox="1"/>
          <p:nvPr/>
        </p:nvSpPr>
        <p:spPr>
          <a:xfrm>
            <a:off x="335360" y="799006"/>
            <a:ext cx="61745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 using two or more threshold values</a:t>
            </a:r>
          </a:p>
        </p:txBody>
      </p:sp>
      <p:pic>
        <p:nvPicPr>
          <p:cNvPr id="9" name="Picture 8" descr="A close up of a number&#10;&#10;AI-generated content may be incorrect.">
            <a:extLst>
              <a:ext uri="{FF2B5EF4-FFF2-40B4-BE49-F238E27FC236}">
                <a16:creationId xmlns:a16="http://schemas.microsoft.com/office/drawing/2014/main" id="{9328CF89-B294-12DA-84EA-59074F48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73" y="1168338"/>
            <a:ext cx="3861554" cy="1103301"/>
          </a:xfrm>
          <a:prstGeom prst="rect">
            <a:avLst/>
          </a:prstGeom>
        </p:spPr>
      </p:pic>
      <p:sp>
        <p:nvSpPr>
          <p:cNvPr id="11" name="TextBox 10">
            <a:extLst>
              <a:ext uri="{FF2B5EF4-FFF2-40B4-BE49-F238E27FC236}">
                <a16:creationId xmlns:a16="http://schemas.microsoft.com/office/drawing/2014/main" id="{F7D0D112-E5BF-DEED-F5F4-D7C84775BD07}"/>
              </a:ext>
            </a:extLst>
          </p:cNvPr>
          <p:cNvSpPr txBox="1"/>
          <p:nvPr/>
        </p:nvSpPr>
        <p:spPr>
          <a:xfrm>
            <a:off x="1117599" y="2317804"/>
            <a:ext cx="956962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Segment the image into three regions, assigning intensity levels a, b, and c to each region respectively</a:t>
            </a:r>
          </a:p>
        </p:txBody>
      </p:sp>
      <p:sp>
        <p:nvSpPr>
          <p:cNvPr id="12" name="Arrow: Right 11">
            <a:extLst>
              <a:ext uri="{FF2B5EF4-FFF2-40B4-BE49-F238E27FC236}">
                <a16:creationId xmlns:a16="http://schemas.microsoft.com/office/drawing/2014/main" id="{1B042409-EC7A-F2BE-AC06-AA5F6C34D38D}"/>
              </a:ext>
            </a:extLst>
          </p:cNvPr>
          <p:cNvSpPr/>
          <p:nvPr/>
        </p:nvSpPr>
        <p:spPr>
          <a:xfrm>
            <a:off x="510850" y="2373484"/>
            <a:ext cx="606749" cy="257973"/>
          </a:xfrm>
          <a:prstGeom prst="rightArrow">
            <a:avLst>
              <a:gd name="adj1" fmla="val 50000"/>
              <a:gd name="adj2" fmla="val 75062"/>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descr="A close-up of a mountain&#10;&#10;AI-generated content may be incorrect.">
            <a:extLst>
              <a:ext uri="{FF2B5EF4-FFF2-40B4-BE49-F238E27FC236}">
                <a16:creationId xmlns:a16="http://schemas.microsoft.com/office/drawing/2014/main" id="{57CE83D9-DB54-C18D-D689-B8977F762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649" y="3476785"/>
            <a:ext cx="2841058" cy="2184398"/>
          </a:xfrm>
          <a:prstGeom prst="rect">
            <a:avLst/>
          </a:prstGeom>
        </p:spPr>
      </p:pic>
      <p:pic>
        <p:nvPicPr>
          <p:cNvPr id="14" name="Picture 13">
            <a:extLst>
              <a:ext uri="{FF2B5EF4-FFF2-40B4-BE49-F238E27FC236}">
                <a16:creationId xmlns:a16="http://schemas.microsoft.com/office/drawing/2014/main" id="{E3BA6159-0B9B-5E99-A19A-2B4198CAAC9A}"/>
              </a:ext>
            </a:extLst>
          </p:cNvPr>
          <p:cNvPicPr>
            <a:picLocks noChangeAspect="1"/>
          </p:cNvPicPr>
          <p:nvPr/>
        </p:nvPicPr>
        <p:blipFill>
          <a:blip r:embed="rId5"/>
          <a:stretch>
            <a:fillRect/>
          </a:stretch>
        </p:blipFill>
        <p:spPr>
          <a:xfrm>
            <a:off x="6250643" y="705370"/>
            <a:ext cx="3355175" cy="1422087"/>
          </a:xfrm>
          <a:prstGeom prst="rect">
            <a:avLst/>
          </a:prstGeom>
        </p:spPr>
      </p:pic>
      <p:cxnSp>
        <p:nvCxnSpPr>
          <p:cNvPr id="18" name="Straight Connector 17">
            <a:extLst>
              <a:ext uri="{FF2B5EF4-FFF2-40B4-BE49-F238E27FC236}">
                <a16:creationId xmlns:a16="http://schemas.microsoft.com/office/drawing/2014/main" id="{D7559C48-8A8E-A4DF-78A8-F55096D1A738}"/>
              </a:ext>
            </a:extLst>
          </p:cNvPr>
          <p:cNvCxnSpPr>
            <a:cxnSpLocks/>
          </p:cNvCxnSpPr>
          <p:nvPr/>
        </p:nvCxnSpPr>
        <p:spPr>
          <a:xfrm flipV="1">
            <a:off x="7553325" y="1955006"/>
            <a:ext cx="0" cy="9763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23C7B9-1209-4C58-B741-E4D943085652}"/>
                  </a:ext>
                </a:extLst>
              </p:cNvPr>
              <p:cNvSpPr txBox="1"/>
              <p:nvPr/>
            </p:nvSpPr>
            <p:spPr>
              <a:xfrm>
                <a:off x="7396284" y="2034612"/>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9623C7B9-1209-4C58-B741-E4D943085652}"/>
                  </a:ext>
                </a:extLst>
              </p:cNvPr>
              <p:cNvSpPr txBox="1">
                <a:spLocks noRot="1" noChangeAspect="1" noMove="1" noResize="1" noEditPoints="1" noAdjustHandles="1" noChangeArrowheads="1" noChangeShapeType="1" noTextEdit="1"/>
              </p:cNvSpPr>
              <p:nvPr/>
            </p:nvSpPr>
            <p:spPr>
              <a:xfrm>
                <a:off x="7396284" y="2034612"/>
                <a:ext cx="442596"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57E8C86-6882-B957-79B8-B0449803451A}"/>
                  </a:ext>
                </a:extLst>
              </p:cNvPr>
              <p:cNvSpPr txBox="1"/>
              <p:nvPr/>
            </p:nvSpPr>
            <p:spPr>
              <a:xfrm>
                <a:off x="8567030" y="2010490"/>
                <a:ext cx="4425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557E8C86-6882-B957-79B8-B0449803451A}"/>
                  </a:ext>
                </a:extLst>
              </p:cNvPr>
              <p:cNvSpPr txBox="1">
                <a:spLocks noRot="1" noChangeAspect="1" noMove="1" noResize="1" noEditPoints="1" noAdjustHandles="1" noChangeArrowheads="1" noChangeShapeType="1" noTextEdit="1"/>
              </p:cNvSpPr>
              <p:nvPr/>
            </p:nvSpPr>
            <p:spPr>
              <a:xfrm>
                <a:off x="8567030" y="2010490"/>
                <a:ext cx="442596" cy="369332"/>
              </a:xfrm>
              <a:prstGeom prst="rect">
                <a:avLst/>
              </a:prstGeom>
              <a:blipFill>
                <a:blip r:embed="rId7"/>
                <a:stretch>
                  <a:fillRect b="-166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57C39DD-3EC8-124E-E961-D3CFC0FB5D56}"/>
              </a:ext>
            </a:extLst>
          </p:cNvPr>
          <p:cNvCxnSpPr>
            <a:cxnSpLocks/>
          </p:cNvCxnSpPr>
          <p:nvPr/>
        </p:nvCxnSpPr>
        <p:spPr>
          <a:xfrm flipV="1">
            <a:off x="8724900" y="1955006"/>
            <a:ext cx="0" cy="9763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1759A81-1547-6EAB-9399-058581BA67E9}"/>
              </a:ext>
            </a:extLst>
          </p:cNvPr>
          <p:cNvCxnSpPr>
            <a:stCxn id="13" idx="3"/>
            <a:endCxn id="5" idx="1"/>
          </p:cNvCxnSpPr>
          <p:nvPr/>
        </p:nvCxnSpPr>
        <p:spPr>
          <a:xfrm>
            <a:off x="3822707" y="4568984"/>
            <a:ext cx="4471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FD292-81EF-B97B-130A-DBDBE600CA6B}"/>
              </a:ext>
            </a:extLst>
          </p:cNvPr>
          <p:cNvSpPr txBox="1"/>
          <p:nvPr/>
        </p:nvSpPr>
        <p:spPr>
          <a:xfrm>
            <a:off x="5056412" y="4170865"/>
            <a:ext cx="200429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 thresholding</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495EE8-2D94-7F64-EF1D-4F59EA8F1059}"/>
                  </a:ext>
                </a:extLst>
              </p:cNvPr>
              <p:cNvSpPr txBox="1"/>
              <p:nvPr/>
            </p:nvSpPr>
            <p:spPr>
              <a:xfrm>
                <a:off x="4843329" y="4575860"/>
                <a:ext cx="2430457"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=80,</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𝑇</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=170</m:t>
                      </m:r>
                    </m:oMath>
                  </m:oMathPara>
                </a14:m>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F7495EE8-2D94-7F64-EF1D-4F59EA8F1059}"/>
                  </a:ext>
                </a:extLst>
              </p:cNvPr>
              <p:cNvSpPr txBox="1">
                <a:spLocks noRot="1" noChangeAspect="1" noMove="1" noResize="1" noEditPoints="1" noAdjustHandles="1" noChangeArrowheads="1" noChangeShapeType="1" noTextEdit="1"/>
              </p:cNvSpPr>
              <p:nvPr/>
            </p:nvSpPr>
            <p:spPr>
              <a:xfrm>
                <a:off x="4843329" y="4575860"/>
                <a:ext cx="2430457" cy="64633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717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DD81B0-7F52-2227-A0B4-503F4ADE801C}"/>
              </a:ext>
            </a:extLst>
          </p:cNvPr>
          <p:cNvSpPr txBox="1"/>
          <p:nvPr/>
        </p:nvSpPr>
        <p:spPr>
          <a:xfrm>
            <a:off x="3031332" y="2364613"/>
            <a:ext cx="6129336" cy="707886"/>
          </a:xfrm>
          <a:prstGeom prst="rect">
            <a:avLst/>
          </a:prstGeom>
          <a:noFill/>
        </p:spPr>
        <p:txBody>
          <a:bodyPr wrap="square">
            <a:spAutoFit/>
          </a:bodyPr>
          <a:lstStyle/>
          <a:p>
            <a:pPr algn="ctr"/>
            <a:r>
              <a:rPr lang="en-US" sz="4000" b="1" dirty="0"/>
              <a:t>THRESHOLDING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A83-7563-539D-6650-A8CF58BA5CEB}"/>
              </a:ext>
            </a:extLst>
          </p:cNvPr>
          <p:cNvSpPr>
            <a:spLocks noGrp="1"/>
          </p:cNvSpPr>
          <p:nvPr>
            <p:ph type="title"/>
          </p:nvPr>
        </p:nvSpPr>
        <p:spPr/>
        <p:txBody>
          <a:bodyPr/>
          <a:lstStyle/>
          <a:p>
            <a:r>
              <a:rPr lang="en-US" dirty="0"/>
              <a:t>Types of Thresholding in OpenCV</a:t>
            </a:r>
          </a:p>
        </p:txBody>
      </p:sp>
      <p:graphicFrame>
        <p:nvGraphicFramePr>
          <p:cNvPr id="4" name="Table 3">
            <a:extLst>
              <a:ext uri="{FF2B5EF4-FFF2-40B4-BE49-F238E27FC236}">
                <a16:creationId xmlns:a16="http://schemas.microsoft.com/office/drawing/2014/main" id="{BE2EB5A8-556F-E8D2-ECD9-9DFB3393D6DA}"/>
              </a:ext>
            </a:extLst>
          </p:cNvPr>
          <p:cNvGraphicFramePr>
            <a:graphicFrameLocks noGrp="1"/>
          </p:cNvGraphicFramePr>
          <p:nvPr/>
        </p:nvGraphicFramePr>
        <p:xfrm>
          <a:off x="1600200" y="1405466"/>
          <a:ext cx="8928100" cy="3141132"/>
        </p:xfrm>
        <a:graphic>
          <a:graphicData uri="http://schemas.openxmlformats.org/drawingml/2006/table">
            <a:tbl>
              <a:tblPr firstRow="1" bandRow="1">
                <a:tableStyleId>{5C22544A-7EE6-4342-B048-85BDC9FD1C3A}</a:tableStyleId>
              </a:tblPr>
              <a:tblGrid>
                <a:gridCol w="2092524">
                  <a:extLst>
                    <a:ext uri="{9D8B030D-6E8A-4147-A177-3AD203B41FA5}">
                      <a16:colId xmlns:a16="http://schemas.microsoft.com/office/drawing/2014/main" val="3711823541"/>
                    </a:ext>
                  </a:extLst>
                </a:gridCol>
                <a:gridCol w="3859543">
                  <a:extLst>
                    <a:ext uri="{9D8B030D-6E8A-4147-A177-3AD203B41FA5}">
                      <a16:colId xmlns:a16="http://schemas.microsoft.com/office/drawing/2014/main" val="4204452661"/>
                    </a:ext>
                  </a:extLst>
                </a:gridCol>
                <a:gridCol w="2976033">
                  <a:extLst>
                    <a:ext uri="{9D8B030D-6E8A-4147-A177-3AD203B41FA5}">
                      <a16:colId xmlns:a16="http://schemas.microsoft.com/office/drawing/2014/main" val="224674329"/>
                    </a:ext>
                  </a:extLst>
                </a:gridCol>
              </a:tblGrid>
              <a:tr h="523522">
                <a:tc>
                  <a:txBody>
                    <a:bodyPr/>
                    <a:lstStyle/>
                    <a:p>
                      <a:pPr algn="ctr"/>
                      <a:r>
                        <a:rPr lang="en-US" sz="1800" dirty="0">
                          <a:latin typeface="Times New Roman" panose="02020603050405020304" pitchFamily="18" charset="0"/>
                          <a:cs typeface="Times New Roman" panose="02020603050405020304" pitchFamily="18" charset="0"/>
                        </a:rPr>
                        <a:t>Type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OpenCV Flag</a:t>
                      </a:r>
                    </a:p>
                  </a:txBody>
                  <a:tcPr anchor="ctr"/>
                </a:tc>
                <a:extLst>
                  <a:ext uri="{0D108BD9-81ED-4DB2-BD59-A6C34878D82A}">
                    <a16:rowId xmlns:a16="http://schemas.microsoft.com/office/drawing/2014/main" val="1986388381"/>
                  </a:ext>
                </a:extLst>
              </a:tr>
              <a:tr h="523522">
                <a:tc>
                  <a:txBody>
                    <a:bodyPr/>
                    <a:lstStyle/>
                    <a:p>
                      <a:pPr algn="l"/>
                      <a:r>
                        <a:rPr lang="en-US" sz="1800" dirty="0">
                          <a:latin typeface="Times New Roman" panose="02020603050405020304" pitchFamily="18" charset="0"/>
                          <a:cs typeface="Times New Roman" panose="02020603050405020304" pitchFamily="18" charset="0"/>
                        </a:rPr>
                        <a:t>Binary</a:t>
                      </a:r>
                    </a:p>
                  </a:txBody>
                  <a:tcPr anchor="ctr"/>
                </a:tc>
                <a:tc>
                  <a:txBody>
                    <a:bodyPr/>
                    <a:lstStyle/>
                    <a:p>
                      <a:pPr algn="l"/>
                      <a:r>
                        <a:rPr lang="de-DE" sz="1800" dirty="0">
                          <a:latin typeface="Times New Roman" panose="02020603050405020304" pitchFamily="18" charset="0"/>
                          <a:cs typeface="Times New Roman" panose="02020603050405020304" pitchFamily="18" charset="0"/>
                        </a:rPr>
                        <a:t>Pixel &gt; T → 255; otherwise 0</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a:t>
                      </a:r>
                    </a:p>
                  </a:txBody>
                  <a:tcPr anchor="ctr">
                    <a:solidFill>
                      <a:srgbClr val="D0D8E8"/>
                    </a:solidFill>
                  </a:tcPr>
                </a:tc>
                <a:extLst>
                  <a:ext uri="{0D108BD9-81ED-4DB2-BD59-A6C34878D82A}">
                    <a16:rowId xmlns:a16="http://schemas.microsoft.com/office/drawing/2014/main" val="3897709162"/>
                  </a:ext>
                </a:extLst>
              </a:tr>
              <a:tr h="523522">
                <a:tc>
                  <a:txBody>
                    <a:bodyPr/>
                    <a:lstStyle/>
                    <a:p>
                      <a:pPr algn="l"/>
                      <a:r>
                        <a:rPr lang="en-US" sz="1800" dirty="0">
                          <a:latin typeface="Times New Roman" panose="02020603050405020304" pitchFamily="18" charset="0"/>
                          <a:cs typeface="Times New Roman" panose="02020603050405020304" pitchFamily="18" charset="0"/>
                        </a:rPr>
                        <a:t>Binary Inv</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0; otherwise 255</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THRESH_BINARY_INV</a:t>
                      </a:r>
                    </a:p>
                  </a:txBody>
                  <a:tcPr anchor="ctr">
                    <a:solidFill>
                      <a:srgbClr val="D0D8E8"/>
                    </a:solidFill>
                  </a:tcPr>
                </a:tc>
                <a:extLst>
                  <a:ext uri="{0D108BD9-81ED-4DB2-BD59-A6C34878D82A}">
                    <a16:rowId xmlns:a16="http://schemas.microsoft.com/office/drawing/2014/main" val="3713066935"/>
                  </a:ext>
                </a:extLst>
              </a:tr>
              <a:tr h="523522">
                <a:tc>
                  <a:txBody>
                    <a:bodyPr/>
                    <a:lstStyle/>
                    <a:p>
                      <a:pPr algn="l"/>
                      <a:r>
                        <a:rPr lang="en-US" sz="1800" dirty="0">
                          <a:latin typeface="Times New Roman" panose="02020603050405020304" pitchFamily="18" charset="0"/>
                          <a:cs typeface="Times New Roman" panose="02020603050405020304" pitchFamily="18" charset="0"/>
                        </a:rPr>
                        <a:t>Truncate</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&gt; T → T;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THRESH_TRUNC</a:t>
                      </a:r>
                    </a:p>
                  </a:txBody>
                  <a:tcPr anchor="ctr">
                    <a:solidFill>
                      <a:srgbClr val="D0D8E8"/>
                    </a:solidFill>
                  </a:tcPr>
                </a:tc>
                <a:extLst>
                  <a:ext uri="{0D108BD9-81ED-4DB2-BD59-A6C34878D82A}">
                    <a16:rowId xmlns:a16="http://schemas.microsoft.com/office/drawing/2014/main" val="903401643"/>
                  </a:ext>
                </a:extLst>
              </a:tr>
              <a:tr h="523522">
                <a:tc>
                  <a:txBody>
                    <a:bodyPr/>
                    <a:lstStyle/>
                    <a:p>
                      <a:pPr algn="l"/>
                      <a:r>
                        <a:rPr lang="en-US" sz="1800" dirty="0">
                          <a:latin typeface="Times New Roman" panose="02020603050405020304" pitchFamily="18" charset="0"/>
                          <a:cs typeface="Times New Roman" panose="02020603050405020304" pitchFamily="18" charset="0"/>
                        </a:rPr>
                        <a:t>To Zero</a:t>
                      </a:r>
                    </a:p>
                  </a:txBody>
                  <a:tcPr anchor="ctr">
                    <a:solidFill>
                      <a:srgbClr val="D0D8E8"/>
                    </a:solidFill>
                  </a:tcPr>
                </a:tc>
                <a:tc>
                  <a:txBody>
                    <a:bodyPr/>
                    <a:lstStyle/>
                    <a:p>
                      <a:pPr algn="l"/>
                      <a:r>
                        <a:rPr lang="de-DE" sz="1800" dirty="0">
                          <a:latin typeface="Times New Roman" panose="02020603050405020304" pitchFamily="18" charset="0"/>
                          <a:cs typeface="Times New Roman" panose="02020603050405020304" pitchFamily="18" charset="0"/>
                        </a:rPr>
                        <a:t>Pixel ≤ T → 0; otherwise unchanged</a:t>
                      </a:r>
                      <a:endParaRPr lang="en-US" sz="1800" dirty="0">
                        <a:latin typeface="Times New Roman" panose="02020603050405020304" pitchFamily="18" charset="0"/>
                        <a:cs typeface="Times New Roman" panose="02020603050405020304" pitchFamily="18" charset="0"/>
                      </a:endParaRP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a:t>
                      </a:r>
                    </a:p>
                  </a:txBody>
                  <a:tcPr anchor="ctr">
                    <a:solidFill>
                      <a:srgbClr val="D0D8E8"/>
                    </a:solidFill>
                  </a:tcPr>
                </a:tc>
                <a:extLst>
                  <a:ext uri="{0D108BD9-81ED-4DB2-BD59-A6C34878D82A}">
                    <a16:rowId xmlns:a16="http://schemas.microsoft.com/office/drawing/2014/main" val="1645459490"/>
                  </a:ext>
                </a:extLst>
              </a:tr>
              <a:tr h="523522">
                <a:tc>
                  <a:txBody>
                    <a:bodyPr/>
                    <a:lstStyle/>
                    <a:p>
                      <a:pPr algn="l"/>
                      <a:r>
                        <a:rPr lang="en-US" sz="1800" dirty="0">
                          <a:latin typeface="Times New Roman" panose="02020603050405020304" pitchFamily="18" charset="0"/>
                          <a:cs typeface="Times New Roman" panose="02020603050405020304" pitchFamily="18" charset="0"/>
                        </a:rPr>
                        <a:t>To Zero Inv</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Pixel &gt; T → 0; otherwise unchanged</a:t>
                      </a:r>
                    </a:p>
                  </a:txBody>
                  <a:tcPr anchor="ctr">
                    <a:solidFill>
                      <a:srgbClr val="D0D8E8"/>
                    </a:solidFill>
                  </a:tcPr>
                </a:tc>
                <a:tc>
                  <a:txBody>
                    <a:bodyPr/>
                    <a:lstStyle/>
                    <a:p>
                      <a:pPr algn="l"/>
                      <a:r>
                        <a:rPr lang="en-US" sz="1800" dirty="0">
                          <a:latin typeface="Times New Roman" panose="02020603050405020304" pitchFamily="18" charset="0"/>
                          <a:cs typeface="Times New Roman" panose="02020603050405020304" pitchFamily="18" charset="0"/>
                        </a:rPr>
                        <a:t>THRESH_TOZERO_INV</a:t>
                      </a:r>
                    </a:p>
                  </a:txBody>
                  <a:tcPr anchor="ctr">
                    <a:solidFill>
                      <a:srgbClr val="D0D8E8"/>
                    </a:solidFill>
                  </a:tcPr>
                </a:tc>
                <a:extLst>
                  <a:ext uri="{0D108BD9-81ED-4DB2-BD59-A6C34878D82A}">
                    <a16:rowId xmlns:a16="http://schemas.microsoft.com/office/drawing/2014/main" val="1515029865"/>
                  </a:ext>
                </a:extLst>
              </a:tr>
            </a:tbl>
          </a:graphicData>
        </a:graphic>
      </p:graphicFrame>
    </p:spTree>
    <p:extLst>
      <p:ext uri="{BB962C8B-B14F-4D97-AF65-F5344CB8AC3E}">
        <p14:creationId xmlns:p14="http://schemas.microsoft.com/office/powerpoint/2010/main" val="19836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F293B-40D7-0EC1-8103-3E6ADD317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561" y="4201237"/>
            <a:ext cx="278130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text on a white background&#10;&#10;AI-generated content may be incorrect.">
            <a:extLst>
              <a:ext uri="{FF2B5EF4-FFF2-40B4-BE49-F238E27FC236}">
                <a16:creationId xmlns:a16="http://schemas.microsoft.com/office/drawing/2014/main" id="{77BE4D96-3859-621F-7F71-FD0D1785B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21" y="1427374"/>
            <a:ext cx="4134427" cy="733527"/>
          </a:xfrm>
          <a:prstGeom prst="rect">
            <a:avLst/>
          </a:prstGeom>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grpSp>
        <p:nvGrpSpPr>
          <p:cNvPr id="17" name="Group 16">
            <a:extLst>
              <a:ext uri="{FF2B5EF4-FFF2-40B4-BE49-F238E27FC236}">
                <a16:creationId xmlns:a16="http://schemas.microsoft.com/office/drawing/2014/main" id="{4CCC6F74-A121-96B6-FA31-F7E3B8E9FC24}"/>
              </a:ext>
            </a:extLst>
          </p:cNvPr>
          <p:cNvGrpSpPr/>
          <p:nvPr/>
        </p:nvGrpSpPr>
        <p:grpSpPr>
          <a:xfrm>
            <a:off x="5410981" y="3623176"/>
            <a:ext cx="2841058" cy="2197365"/>
            <a:chOff x="4941786" y="3970634"/>
            <a:chExt cx="2841058" cy="2197365"/>
          </a:xfrm>
        </p:grpSpPr>
        <p:pic>
          <p:nvPicPr>
            <p:cNvPr id="14" name="Picture 13" descr="A black and white image of a mountain&#10;&#10;AI-generated content may be incorrect.">
              <a:extLst>
                <a:ext uri="{FF2B5EF4-FFF2-40B4-BE49-F238E27FC236}">
                  <a16:creationId xmlns:a16="http://schemas.microsoft.com/office/drawing/2014/main" id="{03D19C80-3729-6DD7-E215-1E38A90AB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786" y="3970634"/>
              <a:ext cx="2841058" cy="2194349"/>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4941786" y="3970634"/>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0.</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170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silhouette of a mountain&#10;&#10;AI-generated content may be incorrect.">
            <a:extLst>
              <a:ext uri="{FF2B5EF4-FFF2-40B4-BE49-F238E27FC236}">
                <a16:creationId xmlns:a16="http://schemas.microsoft.com/office/drawing/2014/main" id="{72F63820-D908-B48C-0B50-5D9C11BA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0" y="3634193"/>
            <a:ext cx="2841058" cy="2184398"/>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r>
              <a:rPr lang="en-US" b="1" i="0" dirty="0">
                <a:solidFill>
                  <a:srgbClr val="000000"/>
                </a:solidFill>
                <a:effectLst/>
                <a:latin typeface="Helvetica" panose="020B0604020202020204" pitchFamily="34" charset="0"/>
              </a:rPr>
              <a:t>Threshold Binary, Inverted</a:t>
            </a:r>
            <a:endParaRPr lang="en-US" dirty="0"/>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333259"/>
            <a:ext cx="5714023"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the intensity of the pixel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src</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(x, y) is higher than thresh, then the new pixel intensity is set to a 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Otherwise, the pixels are set to </a:t>
            </a:r>
            <a:r>
              <a:rPr kumimoji="0" lang="en-US" altLang="en-US" sz="17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MaxVal</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descr="A black text on a white background&#10;&#10;AI-generated content may be incorrect.">
            <a:extLst>
              <a:ext uri="{FF2B5EF4-FFF2-40B4-BE49-F238E27FC236}">
                <a16:creationId xmlns:a16="http://schemas.microsoft.com/office/drawing/2014/main" id="{1F23B284-702F-1D8D-5EF9-85B21F22A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58" y="1401467"/>
            <a:ext cx="4039164" cy="685896"/>
          </a:xfrm>
          <a:prstGeom prst="rect">
            <a:avLst/>
          </a:prstGeom>
        </p:spPr>
      </p:pic>
      <p:pic>
        <p:nvPicPr>
          <p:cNvPr id="6147" name="Picture 3">
            <a:extLst>
              <a:ext uri="{FF2B5EF4-FFF2-40B4-BE49-F238E27FC236}">
                <a16:creationId xmlns:a16="http://schemas.microsoft.com/office/drawing/2014/main" id="{25599A97-C358-2D80-FF1D-9A54B93E8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6182" y="4066659"/>
            <a:ext cx="2781300" cy="10382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4D8EE45-20E3-41F8-B0F0-622769D298CC}"/>
              </a:ext>
            </a:extLst>
          </p:cNvPr>
          <p:cNvGrpSpPr/>
          <p:nvPr/>
        </p:nvGrpSpPr>
        <p:grpSpPr>
          <a:xfrm>
            <a:off x="9036050" y="1841500"/>
            <a:ext cx="2209800" cy="2482850"/>
            <a:chOff x="9055100" y="1841500"/>
            <a:chExt cx="2209800" cy="2482850"/>
          </a:xfrm>
        </p:grpSpPr>
        <p:cxnSp>
          <p:nvCxnSpPr>
            <p:cNvPr id="22" name="Straight Connector 21">
              <a:extLst>
                <a:ext uri="{FF2B5EF4-FFF2-40B4-BE49-F238E27FC236}">
                  <a16:creationId xmlns:a16="http://schemas.microsoft.com/office/drawing/2014/main" id="{FE622A4C-AE53-F8F2-1159-65D34A5E44A9}"/>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C99D43-096D-A2CF-3BA1-0948F14CA0AF}"/>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E45F3A-AD74-9599-BC12-2E0B3C864F2A}"/>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932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a:extLst>
              <a:ext uri="{FF2B5EF4-FFF2-40B4-BE49-F238E27FC236}">
                <a16:creationId xmlns:a16="http://schemas.microsoft.com/office/drawing/2014/main" id="{3034FD32-C295-9823-43D2-54C97AA5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7457" y="4024945"/>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Truncate</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16159" y="2464064"/>
            <a:ext cx="571402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The maximum intensity value for the pixels is thresh, 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then its value is truncated. </a:t>
            </a:r>
          </a:p>
        </p:txBody>
      </p:sp>
      <p:grpSp>
        <p:nvGrpSpPr>
          <p:cNvPr id="28" name="Group 27">
            <a:extLst>
              <a:ext uri="{FF2B5EF4-FFF2-40B4-BE49-F238E27FC236}">
                <a16:creationId xmlns:a16="http://schemas.microsoft.com/office/drawing/2014/main" id="{230E18E2-4F9E-C8FC-F96F-BF7F00E04CF8}"/>
              </a:ext>
            </a:extLst>
          </p:cNvPr>
          <p:cNvGrpSpPr/>
          <p:nvPr/>
        </p:nvGrpSpPr>
        <p:grpSpPr>
          <a:xfrm>
            <a:off x="9055100" y="1841500"/>
            <a:ext cx="2209800" cy="2482850"/>
            <a:chOff x="9055100" y="1841500"/>
            <a:chExt cx="2209800" cy="2482850"/>
          </a:xfrm>
        </p:grpSpPr>
        <p:cxnSp>
          <p:nvCxnSpPr>
            <p:cNvPr id="23" name="Straight Connector 22">
              <a:extLst>
                <a:ext uri="{FF2B5EF4-FFF2-40B4-BE49-F238E27FC236}">
                  <a16:creationId xmlns:a16="http://schemas.microsoft.com/office/drawing/2014/main" id="{2183C010-BD25-EBB5-418A-2654C5736FFF}"/>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E8ED2E-54CB-1457-20D2-00747D98DA4A}"/>
                </a:ext>
              </a:extLst>
            </p:cNvPr>
            <p:cNvCxnSpPr/>
            <p:nvPr/>
          </p:nvCxnSpPr>
          <p:spPr>
            <a:xfrm flipV="1">
              <a:off x="96266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178B6-DC0D-C775-C4F0-F2057ED03632}"/>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4" name="Picture 3" descr="A close up of a number&#10;&#10;AI-generated content may be incorrect.">
            <a:extLst>
              <a:ext uri="{FF2B5EF4-FFF2-40B4-BE49-F238E27FC236}">
                <a16:creationId xmlns:a16="http://schemas.microsoft.com/office/drawing/2014/main" id="{02CC8ACA-FA6E-5C53-870C-4648F3206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39" y="1245555"/>
            <a:ext cx="4382112" cy="695422"/>
          </a:xfrm>
          <a:prstGeom prst="rect">
            <a:avLst/>
          </a:prstGeom>
        </p:spPr>
      </p:pic>
      <p:pic>
        <p:nvPicPr>
          <p:cNvPr id="7" name="Picture 6" descr="A black and white background&#10;&#10;AI-generated content may be incorrect.">
            <a:extLst>
              <a:ext uri="{FF2B5EF4-FFF2-40B4-BE49-F238E27FC236}">
                <a16:creationId xmlns:a16="http://schemas.microsoft.com/office/drawing/2014/main" id="{C7C6EA82-989B-4CBF-194A-53AE19062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16263"/>
            <a:ext cx="2841058" cy="2201261"/>
          </a:xfrm>
          <a:prstGeom prst="rect">
            <a:avLst/>
          </a:prstGeom>
        </p:spPr>
      </p:pic>
    </p:spTree>
    <p:extLst>
      <p:ext uri="{BB962C8B-B14F-4D97-AF65-F5344CB8AC3E}">
        <p14:creationId xmlns:p14="http://schemas.microsoft.com/office/powerpoint/2010/main" val="682973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mountain with snow on it&#10;&#10;AI-generated content may be incorrect.">
            <a:extLst>
              <a:ext uri="{FF2B5EF4-FFF2-40B4-BE49-F238E27FC236}">
                <a16:creationId xmlns:a16="http://schemas.microsoft.com/office/drawing/2014/main" id="{C47F272E-0A93-746B-BE30-E3C5320B1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1" y="3617750"/>
            <a:ext cx="2841058" cy="2197205"/>
          </a:xfrm>
          <a:prstGeom prst="rect">
            <a:avLst/>
          </a:prstGeom>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lower than thresh, the new pixel value will be set to 0. </a:t>
            </a:r>
          </a:p>
        </p:txBody>
      </p:sp>
      <p:pic>
        <p:nvPicPr>
          <p:cNvPr id="13" name="Picture 12" descr="A close up of a text&#10;&#10;AI-generated content may be incorrect.">
            <a:extLst>
              <a:ext uri="{FF2B5EF4-FFF2-40B4-BE49-F238E27FC236}">
                <a16:creationId xmlns:a16="http://schemas.microsoft.com/office/drawing/2014/main" id="{153D77A8-57BB-1992-747D-0EC338B8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195" y="1427374"/>
            <a:ext cx="4134427" cy="657317"/>
          </a:xfrm>
          <a:prstGeom prst="rect">
            <a:avLst/>
          </a:prstGeom>
        </p:spPr>
      </p:pic>
      <p:pic>
        <p:nvPicPr>
          <p:cNvPr id="7176" name="Picture 8">
            <a:extLst>
              <a:ext uri="{FF2B5EF4-FFF2-40B4-BE49-F238E27FC236}">
                <a16:creationId xmlns:a16="http://schemas.microsoft.com/office/drawing/2014/main" id="{1319FB4E-E1A3-601B-911E-1F999206D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9994" y="4112258"/>
            <a:ext cx="27813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097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a:extLst>
              <a:ext uri="{FF2B5EF4-FFF2-40B4-BE49-F238E27FC236}">
                <a16:creationId xmlns:a16="http://schemas.microsoft.com/office/drawing/2014/main" id="{DE08E49B-9980-53B8-97B3-B298CFD18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232" y="3913187"/>
            <a:ext cx="2781300" cy="103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ECBE55-2781-98E9-DABE-EF95F9D2F64A}"/>
              </a:ext>
            </a:extLst>
          </p:cNvPr>
          <p:cNvSpPr>
            <a:spLocks noGrp="1"/>
          </p:cNvSpPr>
          <p:nvPr>
            <p:ph type="title"/>
          </p:nvPr>
        </p:nvSpPr>
        <p:spPr/>
        <p:txBody>
          <a:bodyPr/>
          <a:lstStyle/>
          <a:p>
            <a:pPr algn="l"/>
            <a:r>
              <a:rPr lang="en-US" b="1" i="0" dirty="0">
                <a:solidFill>
                  <a:srgbClr val="000000"/>
                </a:solidFill>
                <a:effectLst/>
                <a:latin typeface="Helvetica" panose="020B0604020202020204" pitchFamily="34" charset="0"/>
              </a:rPr>
              <a:t>Threshold to Zero, Inverted</a:t>
            </a:r>
          </a:p>
        </p:txBody>
      </p:sp>
      <p:pic>
        <p:nvPicPr>
          <p:cNvPr id="5122" name="Picture 2">
            <a:extLst>
              <a:ext uri="{FF2B5EF4-FFF2-40B4-BE49-F238E27FC236}">
                <a16:creationId xmlns:a16="http://schemas.microsoft.com/office/drawing/2014/main" id="{E7CECC25-6756-5404-7D19-5917B1979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757" y="1427374"/>
            <a:ext cx="2771775"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B62D7C-F6DD-5E4B-9DBD-ABEB57EB553B}"/>
              </a:ext>
            </a:extLst>
          </p:cNvPr>
          <p:cNvSpPr txBox="1"/>
          <p:nvPr/>
        </p:nvSpPr>
        <p:spPr>
          <a:xfrm>
            <a:off x="335360" y="885684"/>
            <a:ext cx="617495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This thresholding operation can be expressed as:</a:t>
            </a:r>
            <a:endParaRPr lang="en-US" dirty="0">
              <a:latin typeface="Times New Roman" panose="02020603050405020304" pitchFamily="18" charset="0"/>
              <a:cs typeface="Times New Roman" panose="02020603050405020304" pitchFamily="18" charset="0"/>
            </a:endParaRPr>
          </a:p>
        </p:txBody>
      </p:sp>
      <p:pic>
        <p:nvPicPr>
          <p:cNvPr id="12" name="Picture 11" descr="A close-up of a mountain&#10;&#10;AI-generated content may be incorrect.">
            <a:extLst>
              <a:ext uri="{FF2B5EF4-FFF2-40B4-BE49-F238E27FC236}">
                <a16:creationId xmlns:a16="http://schemas.microsoft.com/office/drawing/2014/main" id="{9B3924DE-18A7-BCDD-F97B-AC503273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81" y="882668"/>
            <a:ext cx="2841058" cy="2184398"/>
          </a:xfrm>
          <a:prstGeom prst="rect">
            <a:avLst/>
          </a:prstGeom>
        </p:spPr>
      </p:pic>
      <p:sp>
        <p:nvSpPr>
          <p:cNvPr id="15" name="Rectangle 14">
            <a:extLst>
              <a:ext uri="{FF2B5EF4-FFF2-40B4-BE49-F238E27FC236}">
                <a16:creationId xmlns:a16="http://schemas.microsoft.com/office/drawing/2014/main" id="{8D50DB82-AB47-3148-2251-F04678F9EB4D}"/>
              </a:ext>
            </a:extLst>
          </p:cNvPr>
          <p:cNvSpPr/>
          <p:nvPr/>
        </p:nvSpPr>
        <p:spPr>
          <a:xfrm>
            <a:off x="5410981" y="3623176"/>
            <a:ext cx="2841058" cy="21973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8A077A4B-BCB5-2BEC-8668-D29FC74B788A}"/>
              </a:ext>
            </a:extLst>
          </p:cNvPr>
          <p:cNvSpPr txBox="1"/>
          <p:nvPr/>
        </p:nvSpPr>
        <p:spPr>
          <a:xfrm>
            <a:off x="5861174" y="3075074"/>
            <a:ext cx="1940671"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Original Image</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B38518F-AB3F-5729-B835-21A6C1C0516A}"/>
              </a:ext>
            </a:extLst>
          </p:cNvPr>
          <p:cNvSpPr txBox="1"/>
          <p:nvPr/>
        </p:nvSpPr>
        <p:spPr>
          <a:xfrm>
            <a:off x="5548144" y="5817525"/>
            <a:ext cx="2566730" cy="369332"/>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cs typeface="Times New Roman" panose="02020603050405020304" pitchFamily="18" charset="0"/>
              </a:rPr>
              <a:t>Thresholded</a:t>
            </a:r>
            <a:r>
              <a:rPr lang="en-US" dirty="0">
                <a:solidFill>
                  <a:srgbClr val="000000"/>
                </a:solidFill>
                <a:latin typeface="Times New Roman" panose="02020603050405020304" pitchFamily="18" charset="0"/>
                <a:cs typeface="Times New Roman" panose="02020603050405020304" pitchFamily="18" charset="0"/>
              </a:rPr>
              <a:t> Image</a:t>
            </a:r>
            <a:endParaRPr lang="en-US" dirty="0">
              <a:latin typeface="Times New Roman" panose="02020603050405020304" pitchFamily="18" charset="0"/>
              <a:cs typeface="Times New Roman" panose="02020603050405020304" pitchFamily="18" charset="0"/>
            </a:endParaRPr>
          </a:p>
        </p:txBody>
      </p:sp>
      <p:sp>
        <p:nvSpPr>
          <p:cNvPr id="21" name="Rectangle 6">
            <a:extLst>
              <a:ext uri="{FF2B5EF4-FFF2-40B4-BE49-F238E27FC236}">
                <a16:creationId xmlns:a16="http://schemas.microsoft.com/office/drawing/2014/main" id="{44DA1951-54CE-C3C1-6849-41B39EF9A51A}"/>
              </a:ext>
            </a:extLst>
          </p:cNvPr>
          <p:cNvSpPr>
            <a:spLocks noChangeArrowheads="1"/>
          </p:cNvSpPr>
          <p:nvPr/>
        </p:nvSpPr>
        <p:spPr bwMode="auto">
          <a:xfrm>
            <a:off x="261752" y="2463898"/>
            <a:ext cx="501854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rgbClr val="000000"/>
                </a:solidFill>
                <a:latin typeface="Times New Roman" panose="02020603050405020304" pitchFamily="18" charset="0"/>
                <a:cs typeface="Times New Roman" panose="02020603050405020304" pitchFamily="18" charset="0"/>
              </a:rPr>
              <a:t>If </a:t>
            </a:r>
            <a:r>
              <a:rPr lang="en-US" altLang="en-US" sz="1700" dirty="0" err="1">
                <a:solidFill>
                  <a:srgbClr val="000000"/>
                </a:solidFill>
                <a:latin typeface="Times New Roman" panose="02020603050405020304" pitchFamily="18" charset="0"/>
                <a:cs typeface="Times New Roman" panose="02020603050405020304" pitchFamily="18" charset="0"/>
              </a:rPr>
              <a:t>src</a:t>
            </a:r>
            <a:r>
              <a:rPr lang="en-US" altLang="en-US" sz="1700" dirty="0">
                <a:solidFill>
                  <a:srgbClr val="000000"/>
                </a:solidFill>
                <a:latin typeface="Times New Roman" panose="02020603050405020304" pitchFamily="18" charset="0"/>
                <a:cs typeface="Times New Roman" panose="02020603050405020304" pitchFamily="18" charset="0"/>
              </a:rPr>
              <a:t>(x, y) is greater than thresh, the new pixel value will be set to 0. </a:t>
            </a:r>
          </a:p>
        </p:txBody>
      </p:sp>
      <p:grpSp>
        <p:nvGrpSpPr>
          <p:cNvPr id="20" name="Group 19">
            <a:extLst>
              <a:ext uri="{FF2B5EF4-FFF2-40B4-BE49-F238E27FC236}">
                <a16:creationId xmlns:a16="http://schemas.microsoft.com/office/drawing/2014/main" id="{21B10DB6-9860-7357-D8D0-18103D83A599}"/>
              </a:ext>
            </a:extLst>
          </p:cNvPr>
          <p:cNvGrpSpPr/>
          <p:nvPr/>
        </p:nvGrpSpPr>
        <p:grpSpPr>
          <a:xfrm>
            <a:off x="9055100" y="1841500"/>
            <a:ext cx="2209800" cy="2590800"/>
            <a:chOff x="9055100" y="1841500"/>
            <a:chExt cx="2209800" cy="2590800"/>
          </a:xfrm>
        </p:grpSpPr>
        <p:cxnSp>
          <p:nvCxnSpPr>
            <p:cNvPr id="22" name="Straight Connector 21">
              <a:extLst>
                <a:ext uri="{FF2B5EF4-FFF2-40B4-BE49-F238E27FC236}">
                  <a16:creationId xmlns:a16="http://schemas.microsoft.com/office/drawing/2014/main" id="{B1079C68-F9BF-51E4-0C49-E054D4FFC8E7}"/>
                </a:ext>
              </a:extLst>
            </p:cNvPr>
            <p:cNvCxnSpPr/>
            <p:nvPr/>
          </p:nvCxnSpPr>
          <p:spPr>
            <a:xfrm flipV="1">
              <a:off x="90551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2B0144-E5A1-A8EA-4A2C-22A33351F52B}"/>
                </a:ext>
              </a:extLst>
            </p:cNvPr>
            <p:cNvCxnSpPr>
              <a:cxnSpLocks/>
            </p:cNvCxnSpPr>
            <p:nvPr/>
          </p:nvCxnSpPr>
          <p:spPr>
            <a:xfrm flipV="1">
              <a:off x="9683750" y="1841500"/>
              <a:ext cx="0" cy="259080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22E147-C2EA-5B9A-5D7D-D610812961AE}"/>
                </a:ext>
              </a:extLst>
            </p:cNvPr>
            <p:cNvCxnSpPr/>
            <p:nvPr/>
          </p:nvCxnSpPr>
          <p:spPr>
            <a:xfrm flipV="1">
              <a:off x="11264900" y="1841500"/>
              <a:ext cx="0" cy="2482850"/>
            </a:xfrm>
            <a:prstGeom prst="line">
              <a:avLst/>
            </a:prstGeom>
            <a:ln>
              <a:solidFill>
                <a:srgbClr val="F82B1B"/>
              </a:solidFill>
              <a:prstDash val="dash"/>
            </a:ln>
          </p:spPr>
          <p:style>
            <a:lnRef idx="1">
              <a:schemeClr val="accent1"/>
            </a:lnRef>
            <a:fillRef idx="0">
              <a:schemeClr val="accent1"/>
            </a:fillRef>
            <a:effectRef idx="0">
              <a:schemeClr val="accent1"/>
            </a:effectRef>
            <a:fontRef idx="minor">
              <a:schemeClr val="tx1"/>
            </a:fontRef>
          </p:style>
        </p:cxnSp>
      </p:grpSp>
      <p:pic>
        <p:nvPicPr>
          <p:cNvPr id="6" name="Picture 5" descr="A black text on a white background&#10;&#10;AI-generated content may be incorrect.">
            <a:extLst>
              <a:ext uri="{FF2B5EF4-FFF2-40B4-BE49-F238E27FC236}">
                <a16:creationId xmlns:a16="http://schemas.microsoft.com/office/drawing/2014/main" id="{A550B2A2-063E-337B-4434-E6B2F6853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33" y="1301666"/>
            <a:ext cx="4191585" cy="724001"/>
          </a:xfrm>
          <a:prstGeom prst="rect">
            <a:avLst/>
          </a:prstGeom>
        </p:spPr>
      </p:pic>
      <p:pic>
        <p:nvPicPr>
          <p:cNvPr id="9" name="Picture 8" descr="A black and white image of a mountain&#10;&#10;AI-generated content may be incorrect.">
            <a:extLst>
              <a:ext uri="{FF2B5EF4-FFF2-40B4-BE49-F238E27FC236}">
                <a16:creationId xmlns:a16="http://schemas.microsoft.com/office/drawing/2014/main" id="{920AFB90-B2E9-4022-E466-7BD8BEDA1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981" y="3620160"/>
            <a:ext cx="2857021" cy="2197365"/>
          </a:xfrm>
          <a:prstGeom prst="rect">
            <a:avLst/>
          </a:prstGeom>
        </p:spPr>
      </p:pic>
    </p:spTree>
    <p:extLst>
      <p:ext uri="{BB962C8B-B14F-4D97-AF65-F5344CB8AC3E}">
        <p14:creationId xmlns:p14="http://schemas.microsoft.com/office/powerpoint/2010/main" val="189502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720A-15E3-D6C2-9E2A-9FD9B164F699}"/>
              </a:ext>
            </a:extLst>
          </p:cNvPr>
          <p:cNvSpPr>
            <a:spLocks noGrp="1"/>
          </p:cNvSpPr>
          <p:nvPr>
            <p:ph type="title"/>
          </p:nvPr>
        </p:nvSpPr>
        <p:spPr/>
        <p:txBody>
          <a:bodyPr/>
          <a:lstStyle/>
          <a:p>
            <a:r>
              <a:rPr lang="en-US" dirty="0"/>
              <a:t>Why Adaptive Threshold</a:t>
            </a:r>
          </a:p>
        </p:txBody>
      </p:sp>
      <p:pic>
        <p:nvPicPr>
          <p:cNvPr id="5" name="Picture 4" descr="A close-up of a script&#10;&#10;AI-generated content may be incorrect.">
            <a:extLst>
              <a:ext uri="{FF2B5EF4-FFF2-40B4-BE49-F238E27FC236}">
                <a16:creationId xmlns:a16="http://schemas.microsoft.com/office/drawing/2014/main" id="{57D0F093-AD84-7451-EA9E-1AB231908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9" y="2148840"/>
            <a:ext cx="2893240" cy="2560320"/>
          </a:xfrm>
          <a:prstGeom prst="rect">
            <a:avLst/>
          </a:prstGeom>
        </p:spPr>
      </p:pic>
      <p:pic>
        <p:nvPicPr>
          <p:cNvPr id="9" name="Picture 8" descr="A black and white striped background with writing&#10;&#10;AI-generated content may be incorrect.">
            <a:extLst>
              <a:ext uri="{FF2B5EF4-FFF2-40B4-BE49-F238E27FC236}">
                <a16:creationId xmlns:a16="http://schemas.microsoft.com/office/drawing/2014/main" id="{A6169706-07AA-D557-A709-540D63F62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595" y="2148840"/>
            <a:ext cx="2901169" cy="2560320"/>
          </a:xfrm>
          <a:prstGeom prst="rect">
            <a:avLst/>
          </a:prstGeom>
        </p:spPr>
      </p:pic>
      <p:pic>
        <p:nvPicPr>
          <p:cNvPr id="11" name="Picture 10" descr="A close up of a handwritten letter&#10;&#10;AI-generated content may be incorrect.">
            <a:extLst>
              <a:ext uri="{FF2B5EF4-FFF2-40B4-BE49-F238E27FC236}">
                <a16:creationId xmlns:a16="http://schemas.microsoft.com/office/drawing/2014/main" id="{F731A19A-8300-DABB-9502-7B6B5046B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880" y="2148840"/>
            <a:ext cx="2882324" cy="2560320"/>
          </a:xfrm>
          <a:prstGeom prst="rect">
            <a:avLst/>
          </a:prstGeom>
        </p:spPr>
      </p:pic>
      <p:sp>
        <p:nvSpPr>
          <p:cNvPr id="13" name="TextBox 12">
            <a:extLst>
              <a:ext uri="{FF2B5EF4-FFF2-40B4-BE49-F238E27FC236}">
                <a16:creationId xmlns:a16="http://schemas.microsoft.com/office/drawing/2014/main" id="{17EE4DD8-253C-407C-403B-B060066359B5}"/>
              </a:ext>
            </a:extLst>
          </p:cNvPr>
          <p:cNvSpPr txBox="1"/>
          <p:nvPr/>
        </p:nvSpPr>
        <p:spPr>
          <a:xfrm>
            <a:off x="1069409" y="4709160"/>
            <a:ext cx="2540899" cy="646331"/>
          </a:xfrm>
          <a:prstGeom prst="rect">
            <a:avLst/>
          </a:prstGeom>
          <a:noFill/>
        </p:spPr>
        <p:txBody>
          <a:bodyPr wrap="square">
            <a:spAutoFit/>
          </a:bodyPr>
          <a:lstStyle/>
          <a:p>
            <a:pPr algn="ctr"/>
            <a:r>
              <a:rPr lang="en-US" sz="1800" b="0" i="0" dirty="0">
                <a:solidFill>
                  <a:srgbClr val="242021"/>
                </a:solidFill>
                <a:effectLst/>
                <a:latin typeface="TimesTen-Roman"/>
              </a:rPr>
              <a:t>Text image corrupted by </a:t>
            </a:r>
          </a:p>
          <a:p>
            <a:pPr algn="ctr"/>
            <a:r>
              <a:rPr lang="en-US" sz="1800" b="0" i="0" dirty="0">
                <a:solidFill>
                  <a:srgbClr val="242021"/>
                </a:solidFill>
                <a:effectLst/>
                <a:latin typeface="TimesTen-Roman"/>
              </a:rPr>
              <a:t>sinusoidal </a:t>
            </a:r>
            <a:r>
              <a:rPr lang="en-US" sz="1800" b="0" i="0" dirty="0" err="1">
                <a:solidFill>
                  <a:srgbClr val="242021"/>
                </a:solidFill>
                <a:effectLst/>
                <a:latin typeface="TimesTen-Roman"/>
              </a:rPr>
              <a:t>shadin</a:t>
            </a:r>
            <a:r>
              <a:rPr lang="en-US" dirty="0"/>
              <a:t> </a:t>
            </a:r>
          </a:p>
        </p:txBody>
      </p:sp>
      <p:sp>
        <p:nvSpPr>
          <p:cNvPr id="14" name="TextBox 13">
            <a:extLst>
              <a:ext uri="{FF2B5EF4-FFF2-40B4-BE49-F238E27FC236}">
                <a16:creationId xmlns:a16="http://schemas.microsoft.com/office/drawing/2014/main" id="{28F7C023-C3C7-1E14-0305-4C01F195A174}"/>
              </a:ext>
            </a:extLst>
          </p:cNvPr>
          <p:cNvSpPr txBox="1"/>
          <p:nvPr/>
        </p:nvSpPr>
        <p:spPr>
          <a:xfrm>
            <a:off x="4637788" y="4709160"/>
            <a:ext cx="2916423" cy="923330"/>
          </a:xfrm>
          <a:prstGeom prst="rect">
            <a:avLst/>
          </a:prstGeom>
          <a:noFill/>
        </p:spPr>
        <p:txBody>
          <a:bodyPr wrap="square">
            <a:spAutoFit/>
          </a:bodyPr>
          <a:lstStyle/>
          <a:p>
            <a:pPr algn="ctr"/>
            <a:r>
              <a:rPr lang="en-US" sz="1800" b="0" i="0" dirty="0">
                <a:solidFill>
                  <a:srgbClr val="242021"/>
                </a:solidFill>
                <a:effectLst/>
                <a:latin typeface="TimesTen-Roman"/>
              </a:rPr>
              <a:t>Result of global thresholding </a:t>
            </a:r>
          </a:p>
          <a:p>
            <a:pPr algn="ctr"/>
            <a:r>
              <a:rPr lang="en-US" sz="1800" b="0" i="0" dirty="0">
                <a:solidFill>
                  <a:srgbClr val="242021"/>
                </a:solidFill>
                <a:effectLst/>
                <a:latin typeface="TimesTen-Roman"/>
              </a:rPr>
              <a:t>using Otsu’s method</a:t>
            </a:r>
            <a:r>
              <a:rPr lang="en-US" dirty="0"/>
              <a:t> </a:t>
            </a:r>
            <a:br>
              <a:rPr lang="en-US" dirty="0"/>
            </a:br>
            <a:endParaRPr lang="en-US" dirty="0"/>
          </a:p>
        </p:txBody>
      </p:sp>
      <p:sp>
        <p:nvSpPr>
          <p:cNvPr id="16" name="TextBox 15">
            <a:extLst>
              <a:ext uri="{FF2B5EF4-FFF2-40B4-BE49-F238E27FC236}">
                <a16:creationId xmlns:a16="http://schemas.microsoft.com/office/drawing/2014/main" id="{75014493-80EE-FCA6-06D3-6BFF874CC0B1}"/>
              </a:ext>
            </a:extLst>
          </p:cNvPr>
          <p:cNvSpPr txBox="1"/>
          <p:nvPr/>
        </p:nvSpPr>
        <p:spPr>
          <a:xfrm>
            <a:off x="8405520" y="4709160"/>
            <a:ext cx="2882325" cy="646331"/>
          </a:xfrm>
          <a:prstGeom prst="rect">
            <a:avLst/>
          </a:prstGeom>
          <a:noFill/>
        </p:spPr>
        <p:txBody>
          <a:bodyPr wrap="square">
            <a:spAutoFit/>
          </a:bodyPr>
          <a:lstStyle/>
          <a:p>
            <a:pPr algn="ctr"/>
            <a:r>
              <a:rPr lang="en-US" sz="1800" b="0" i="0" dirty="0">
                <a:solidFill>
                  <a:srgbClr val="242021"/>
                </a:solidFill>
                <a:effectLst/>
                <a:latin typeface="TimesTen-Roman"/>
              </a:rPr>
              <a:t>Result of local thresholding</a:t>
            </a:r>
            <a:r>
              <a:rPr lang="en-US" dirty="0"/>
              <a:t> </a:t>
            </a:r>
            <a:br>
              <a:rPr lang="en-US" dirty="0"/>
            </a:br>
            <a:endParaRPr lang="en-US" dirty="0"/>
          </a:p>
        </p:txBody>
      </p:sp>
      <p:sp>
        <p:nvSpPr>
          <p:cNvPr id="22" name="TextBox 21">
            <a:extLst>
              <a:ext uri="{FF2B5EF4-FFF2-40B4-BE49-F238E27FC236}">
                <a16:creationId xmlns:a16="http://schemas.microsoft.com/office/drawing/2014/main" id="{94885677-FF8D-5606-5CCB-E08447C31C3B}"/>
              </a:ext>
            </a:extLst>
          </p:cNvPr>
          <p:cNvSpPr txBox="1"/>
          <p:nvPr/>
        </p:nvSpPr>
        <p:spPr>
          <a:xfrm>
            <a:off x="522723" y="893903"/>
            <a:ext cx="1076512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Global thresholding uses a single value for the entire image. This fails when lighting is uneven. Adaptive thresholding solves this by computing thresholds locally.</a:t>
            </a:r>
          </a:p>
        </p:txBody>
      </p:sp>
    </p:spTree>
    <p:extLst>
      <p:ext uri="{BB962C8B-B14F-4D97-AF65-F5344CB8AC3E}">
        <p14:creationId xmlns:p14="http://schemas.microsoft.com/office/powerpoint/2010/main" val="2351813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B870-B3D6-1015-1523-755ACA85C66D}"/>
              </a:ext>
            </a:extLst>
          </p:cNvPr>
          <p:cNvSpPr>
            <a:spLocks noGrp="1"/>
          </p:cNvSpPr>
          <p:nvPr>
            <p:ph type="title"/>
          </p:nvPr>
        </p:nvSpPr>
        <p:spPr/>
        <p:txBody>
          <a:bodyPr/>
          <a:lstStyle/>
          <a:p>
            <a:r>
              <a:rPr lang="en-US" dirty="0"/>
              <a:t>What is Adaptive Thresholding?</a:t>
            </a:r>
          </a:p>
        </p:txBody>
      </p:sp>
      <p:pic>
        <p:nvPicPr>
          <p:cNvPr id="6" name="Picture 5" descr="A diagram of a window and image&#10;&#10;AI-generated content may be incorrect.">
            <a:extLst>
              <a:ext uri="{FF2B5EF4-FFF2-40B4-BE49-F238E27FC236}">
                <a16:creationId xmlns:a16="http://schemas.microsoft.com/office/drawing/2014/main" id="{0DAD5FE0-58D9-3C16-52E7-36281CBB3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83" y="3417098"/>
            <a:ext cx="8478433" cy="3124636"/>
          </a:xfrm>
          <a:prstGeom prst="rect">
            <a:avLst/>
          </a:prstGeom>
        </p:spPr>
      </p:pic>
      <p:sp>
        <p:nvSpPr>
          <p:cNvPr id="9" name="Rectangle 4">
            <a:extLst>
              <a:ext uri="{FF2B5EF4-FFF2-40B4-BE49-F238E27FC236}">
                <a16:creationId xmlns:a16="http://schemas.microsoft.com/office/drawing/2014/main" id="{8BB30459-D706-DAEC-EAAE-86204247F072}"/>
              </a:ext>
            </a:extLst>
          </p:cNvPr>
          <p:cNvSpPr>
            <a:spLocks noChangeArrowheads="1"/>
          </p:cNvSpPr>
          <p:nvPr/>
        </p:nvSpPr>
        <p:spPr bwMode="auto">
          <a:xfrm>
            <a:off x="335360" y="831775"/>
            <a:ext cx="888484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each pixel, a window around it is selected. The pixel value is compared to a threshold computed from the window's values. If it's greater, the pixel is set to 255; otherwise, 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Neighborhood size is defined by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blockSize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odd integer).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12" descr="A black text on a white background&#10;&#10;AI-generated content may be incorrect.">
            <a:extLst>
              <a:ext uri="{FF2B5EF4-FFF2-40B4-BE49-F238E27FC236}">
                <a16:creationId xmlns:a16="http://schemas.microsoft.com/office/drawing/2014/main" id="{8C04C137-6ED2-AF8E-9E12-C610967C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03" y="1666684"/>
            <a:ext cx="4342777" cy="915505"/>
          </a:xfrm>
          <a:prstGeom prst="rect">
            <a:avLst/>
          </a:prstGeom>
        </p:spPr>
      </p:pic>
    </p:spTree>
    <p:extLst>
      <p:ext uri="{BB962C8B-B14F-4D97-AF65-F5344CB8AC3E}">
        <p14:creationId xmlns:p14="http://schemas.microsoft.com/office/powerpoint/2010/main" val="882782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D41B-88ED-8CED-2C49-6CE8E8967BD6}"/>
              </a:ext>
            </a:extLst>
          </p:cNvPr>
          <p:cNvSpPr>
            <a:spLocks noGrp="1"/>
          </p:cNvSpPr>
          <p:nvPr>
            <p:ph type="title"/>
          </p:nvPr>
        </p:nvSpPr>
        <p:spPr/>
        <p:txBody>
          <a:bodyPr/>
          <a:lstStyle/>
          <a:p>
            <a:r>
              <a:rPr lang="en-US" b="1" dirty="0"/>
              <a:t>Adaptive Mean Thresholding</a:t>
            </a:r>
            <a:endParaRPr lang="en-US" dirty="0"/>
          </a:p>
        </p:txBody>
      </p:sp>
      <p:pic>
        <p:nvPicPr>
          <p:cNvPr id="5" name="Picture 4" descr="A number and mathematical equations&#10;&#10;AI-generated content may be incorrect.">
            <a:extLst>
              <a:ext uri="{FF2B5EF4-FFF2-40B4-BE49-F238E27FC236}">
                <a16:creationId xmlns:a16="http://schemas.microsoft.com/office/drawing/2014/main" id="{18A8EA41-316C-17BA-EB1A-EE4DD0D43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859" y="1302284"/>
            <a:ext cx="5058481" cy="1171739"/>
          </a:xfrm>
          <a:prstGeom prst="rect">
            <a:avLst/>
          </a:prstGeom>
        </p:spPr>
      </p:pic>
      <p:sp>
        <p:nvSpPr>
          <p:cNvPr id="7" name="TextBox 6">
            <a:extLst>
              <a:ext uri="{FF2B5EF4-FFF2-40B4-BE49-F238E27FC236}">
                <a16:creationId xmlns:a16="http://schemas.microsoft.com/office/drawing/2014/main" id="{5743CC7B-B1B7-35EC-F27E-ACAC4D84A398}"/>
              </a:ext>
            </a:extLst>
          </p:cNvPr>
          <p:cNvSpPr txBox="1"/>
          <p:nvPr/>
        </p:nvSpPr>
        <p:spPr>
          <a:xfrm>
            <a:off x="549274" y="805952"/>
            <a:ext cx="1051242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each pixel , the threshold is computed based on the average intensity of the surrounding pixels in a window.</a:t>
            </a:r>
          </a:p>
        </p:txBody>
      </p:sp>
      <p:sp>
        <p:nvSpPr>
          <p:cNvPr id="13" name="TextBox 12">
            <a:extLst>
              <a:ext uri="{FF2B5EF4-FFF2-40B4-BE49-F238E27FC236}">
                <a16:creationId xmlns:a16="http://schemas.microsoft.com/office/drawing/2014/main" id="{50853CB3-691F-FA5F-C4A4-7F8863F080DD}"/>
              </a:ext>
            </a:extLst>
          </p:cNvPr>
          <p:cNvSpPr txBox="1"/>
          <p:nvPr/>
        </p:nvSpPr>
        <p:spPr>
          <a:xfrm>
            <a:off x="447672" y="4536825"/>
            <a:ext cx="1174432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many cases, the computed local mean is very close to the actual pixel intensity.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Subtracting  slightly lowers the threshold to ensure that meaningful foreground details (like text or edges) are captured.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allows brighter foreground objects to be correctly classified as white, enhancing contrast and detail.</a:t>
            </a:r>
          </a:p>
        </p:txBody>
      </p:sp>
      <p:pic>
        <p:nvPicPr>
          <p:cNvPr id="11" name="Picture 10" descr="A white background with black text&#10;&#10;AI-generated content may be incorrect.">
            <a:extLst>
              <a:ext uri="{FF2B5EF4-FFF2-40B4-BE49-F238E27FC236}">
                <a16:creationId xmlns:a16="http://schemas.microsoft.com/office/drawing/2014/main" id="{C0D36F29-8574-D018-CFE4-BA73CA02C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52" y="2337717"/>
            <a:ext cx="5550735" cy="1960005"/>
          </a:xfrm>
          <a:prstGeom prst="rect">
            <a:avLst/>
          </a:prstGeom>
        </p:spPr>
      </p:pic>
    </p:spTree>
    <p:extLst>
      <p:ext uri="{BB962C8B-B14F-4D97-AF65-F5344CB8AC3E}">
        <p14:creationId xmlns:p14="http://schemas.microsoft.com/office/powerpoint/2010/main" val="3147682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AE76-51C5-6A89-AF03-DFB541A6865B}"/>
              </a:ext>
            </a:extLst>
          </p:cNvPr>
          <p:cNvSpPr>
            <a:spLocks noGrp="1"/>
          </p:cNvSpPr>
          <p:nvPr>
            <p:ph type="title"/>
          </p:nvPr>
        </p:nvSpPr>
        <p:spPr/>
        <p:txBody>
          <a:bodyPr/>
          <a:lstStyle/>
          <a:p>
            <a:r>
              <a:rPr lang="en-US" b="1" dirty="0"/>
              <a:t>Adaptive Gaussian Thresholding</a:t>
            </a:r>
            <a:endParaRPr lang="en-US" dirty="0"/>
          </a:p>
        </p:txBody>
      </p:sp>
      <p:sp>
        <p:nvSpPr>
          <p:cNvPr id="10" name="TextBox 9">
            <a:extLst>
              <a:ext uri="{FF2B5EF4-FFF2-40B4-BE49-F238E27FC236}">
                <a16:creationId xmlns:a16="http://schemas.microsoft.com/office/drawing/2014/main" id="{A2E04CF5-53C3-22CE-88DB-18DCCDCA18E3}"/>
              </a:ext>
            </a:extLst>
          </p:cNvPr>
          <p:cNvSpPr txBox="1"/>
          <p:nvPr/>
        </p:nvSpPr>
        <p:spPr>
          <a:xfrm>
            <a:off x="335360" y="706735"/>
            <a:ext cx="978654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Similar to Mean, but applies a Gaussian weighting to the neighborhood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Pixels closer to the center have higher influence</a:t>
            </a:r>
          </a:p>
        </p:txBody>
      </p:sp>
      <p:pic>
        <p:nvPicPr>
          <p:cNvPr id="12" name="Picture 11" descr="A close-up of a math problem&#10;&#10;AI-generated content may be incorrect.">
            <a:extLst>
              <a:ext uri="{FF2B5EF4-FFF2-40B4-BE49-F238E27FC236}">
                <a16:creationId xmlns:a16="http://schemas.microsoft.com/office/drawing/2014/main" id="{5BED7F7F-D7E7-4ADA-525C-B5CC726B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759" y="1391166"/>
            <a:ext cx="5420481" cy="952633"/>
          </a:xfrm>
          <a:prstGeom prst="rect">
            <a:avLst/>
          </a:prstGeom>
        </p:spPr>
      </p:pic>
      <p:pic>
        <p:nvPicPr>
          <p:cNvPr id="14" name="Picture 13" descr="A white background with black text&#10;&#10;AI-generated content may be incorrect.">
            <a:extLst>
              <a:ext uri="{FF2B5EF4-FFF2-40B4-BE49-F238E27FC236}">
                <a16:creationId xmlns:a16="http://schemas.microsoft.com/office/drawing/2014/main" id="{6A8FDCC9-814F-0E61-09BA-6C6F32095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40" y="2503378"/>
            <a:ext cx="7001852" cy="1571844"/>
          </a:xfrm>
          <a:prstGeom prst="rect">
            <a:avLst/>
          </a:prstGeom>
        </p:spPr>
      </p:pic>
      <p:pic>
        <p:nvPicPr>
          <p:cNvPr id="16" name="Picture 15" descr="A diagram of a function&#10;&#10;AI-generated content may be incorrect.">
            <a:extLst>
              <a:ext uri="{FF2B5EF4-FFF2-40B4-BE49-F238E27FC236}">
                <a16:creationId xmlns:a16="http://schemas.microsoft.com/office/drawing/2014/main" id="{11B30755-82F2-32E9-3E02-53051BD70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098" y="2909929"/>
            <a:ext cx="7623816" cy="3304836"/>
          </a:xfrm>
          <a:prstGeom prst="rect">
            <a:avLst/>
          </a:prstGeom>
        </p:spPr>
      </p:pic>
    </p:spTree>
    <p:extLst>
      <p:ext uri="{BB962C8B-B14F-4D97-AF65-F5344CB8AC3E}">
        <p14:creationId xmlns:p14="http://schemas.microsoft.com/office/powerpoint/2010/main" val="231677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B9D7EE-A829-D9CC-E873-00D420895C9D}"/>
              </a:ext>
            </a:extLst>
          </p:cNvPr>
          <p:cNvSpPr>
            <a:spLocks noGrp="1"/>
          </p:cNvSpPr>
          <p:nvPr>
            <p:ph type="title"/>
          </p:nvPr>
        </p:nvSpPr>
        <p:spPr/>
        <p:txBody>
          <a:bodyPr/>
          <a:lstStyle/>
          <a:p>
            <a:r>
              <a:rPr lang="en-US" dirty="0"/>
              <a:t>Introduction</a:t>
            </a:r>
          </a:p>
        </p:txBody>
      </p:sp>
      <p:sp>
        <p:nvSpPr>
          <p:cNvPr id="5" name="Hộp Văn bản 4">
            <a:extLst>
              <a:ext uri="{FF2B5EF4-FFF2-40B4-BE49-F238E27FC236}">
                <a16:creationId xmlns:a16="http://schemas.microsoft.com/office/drawing/2014/main" id="{49A7C6E7-8C24-E729-ECC6-248B26C31567}"/>
              </a:ext>
            </a:extLst>
          </p:cNvPr>
          <p:cNvSpPr txBox="1"/>
          <p:nvPr/>
        </p:nvSpPr>
        <p:spPr>
          <a:xfrm>
            <a:off x="414068" y="775749"/>
            <a:ext cx="11645660"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Thresholding</a:t>
            </a:r>
            <a:r>
              <a:rPr lang="en-US" dirty="0">
                <a:latin typeface="Times New Roman" panose="02020603050405020304" pitchFamily="18" charset="0"/>
                <a:cs typeface="Times New Roman" panose="02020603050405020304" pitchFamily="18" charset="0"/>
              </a:rPr>
              <a:t> is a simple but important </a:t>
            </a:r>
            <a:r>
              <a:rPr lang="en-US" b="1" dirty="0">
                <a:latin typeface="Times New Roman" panose="02020603050405020304" pitchFamily="18" charset="0"/>
                <a:cs typeface="Times New Roman" panose="02020603050405020304" pitchFamily="18" charset="0"/>
              </a:rPr>
              <a:t>image segmentation</a:t>
            </a:r>
            <a:r>
              <a:rPr lang="en-US" dirty="0">
                <a:latin typeface="Times New Roman" panose="02020603050405020304" pitchFamily="18" charset="0"/>
                <a:cs typeface="Times New Roman" panose="02020603050405020304" pitchFamily="18" charset="0"/>
              </a:rPr>
              <a:t> technique used to </a:t>
            </a:r>
            <a:r>
              <a:rPr lang="en-US" b="1" dirty="0">
                <a:latin typeface="Times New Roman" panose="02020603050405020304" pitchFamily="18" charset="0"/>
                <a:cs typeface="Times New Roman" panose="02020603050405020304" pitchFamily="18" charset="0"/>
              </a:rPr>
              <a:t>separate objects </a:t>
            </a:r>
            <a:r>
              <a:rPr lang="en-US" dirty="0">
                <a:latin typeface="Times New Roman" panose="02020603050405020304" pitchFamily="18" charset="0"/>
                <a:cs typeface="Times New Roman" panose="02020603050405020304" pitchFamily="18" charset="0"/>
              </a:rPr>
              <a:t>from the background by converting grayscale images into binary or segmented forms </a:t>
            </a:r>
            <a:r>
              <a:rPr lang="en-US" b="1" dirty="0">
                <a:latin typeface="Times New Roman" panose="02020603050405020304" pitchFamily="18" charset="0"/>
                <a:cs typeface="Times New Roman" panose="02020603050405020304" pitchFamily="18" charset="0"/>
              </a:rPr>
              <a:t>based on pixel intensity</a:t>
            </a:r>
            <a:r>
              <a:rPr lang="en-US" dirty="0">
                <a:latin typeface="Times New Roman" panose="02020603050405020304" pitchFamily="18" charset="0"/>
                <a:cs typeface="Times New Roman" panose="02020603050405020304" pitchFamily="18" charset="0"/>
              </a:rPr>
              <a:t>.</a:t>
            </a:r>
          </a:p>
        </p:txBody>
      </p:sp>
      <p:grpSp>
        <p:nvGrpSpPr>
          <p:cNvPr id="6" name="Group 5">
            <a:extLst>
              <a:ext uri="{FF2B5EF4-FFF2-40B4-BE49-F238E27FC236}">
                <a16:creationId xmlns:a16="http://schemas.microsoft.com/office/drawing/2014/main" id="{5C8C92A6-BC3D-5009-CF5B-7139AF8FD8E4}"/>
              </a:ext>
            </a:extLst>
          </p:cNvPr>
          <p:cNvGrpSpPr/>
          <p:nvPr/>
        </p:nvGrpSpPr>
        <p:grpSpPr>
          <a:xfrm>
            <a:off x="6590030" y="2549414"/>
            <a:ext cx="5311140" cy="3446508"/>
            <a:chOff x="3440430" y="2635743"/>
            <a:chExt cx="5311140" cy="3446508"/>
          </a:xfrm>
        </p:grpSpPr>
        <p:grpSp>
          <p:nvGrpSpPr>
            <p:cNvPr id="14" name="Nhóm 13">
              <a:extLst>
                <a:ext uri="{FF2B5EF4-FFF2-40B4-BE49-F238E27FC236}">
                  <a16:creationId xmlns:a16="http://schemas.microsoft.com/office/drawing/2014/main" id="{9AAD867D-9407-4D59-9515-4E9FF13034CC}"/>
                </a:ext>
              </a:extLst>
            </p:cNvPr>
            <p:cNvGrpSpPr/>
            <p:nvPr/>
          </p:nvGrpSpPr>
          <p:grpSpPr>
            <a:xfrm>
              <a:off x="3440430" y="2652036"/>
              <a:ext cx="5311140" cy="3430215"/>
              <a:chOff x="7299960" y="1553265"/>
              <a:chExt cx="4419903" cy="2567949"/>
            </a:xfrm>
          </p:grpSpPr>
          <p:pic>
            <p:nvPicPr>
              <p:cNvPr id="7" name="Hình ảnh 6">
                <a:extLst>
                  <a:ext uri="{FF2B5EF4-FFF2-40B4-BE49-F238E27FC236}">
                    <a16:creationId xmlns:a16="http://schemas.microsoft.com/office/drawing/2014/main" id="{E32396A6-B7EB-E4A7-5957-2C63E7C467CF}"/>
                  </a:ext>
                </a:extLst>
              </p:cNvPr>
              <p:cNvPicPr>
                <a:picLocks noChangeAspect="1"/>
              </p:cNvPicPr>
              <p:nvPr/>
            </p:nvPicPr>
            <p:blipFill>
              <a:blip r:embed="rId3"/>
              <a:srcRect l="331" t="1435" r="1"/>
              <a:stretch/>
            </p:blipFill>
            <p:spPr>
              <a:xfrm>
                <a:off x="7392838" y="1553265"/>
                <a:ext cx="4157428" cy="2198617"/>
              </a:xfrm>
              <a:prstGeom prst="rect">
                <a:avLst/>
              </a:prstGeom>
            </p:spPr>
          </p:pic>
          <p:sp>
            <p:nvSpPr>
              <p:cNvPr id="8" name="Hình chữ nhật 7">
                <a:extLst>
                  <a:ext uri="{FF2B5EF4-FFF2-40B4-BE49-F238E27FC236}">
                    <a16:creationId xmlns:a16="http://schemas.microsoft.com/office/drawing/2014/main" id="{9BBA49D0-EFD7-1DE4-5A5C-2049BC08323C}"/>
                  </a:ext>
                </a:extLst>
              </p:cNvPr>
              <p:cNvSpPr/>
              <p:nvPr/>
            </p:nvSpPr>
            <p:spPr>
              <a:xfrm>
                <a:off x="7299960" y="1553265"/>
                <a:ext cx="2171592" cy="2198617"/>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Hộp Văn bản 8">
                <a:extLst>
                  <a:ext uri="{FF2B5EF4-FFF2-40B4-BE49-F238E27FC236}">
                    <a16:creationId xmlns:a16="http://schemas.microsoft.com/office/drawing/2014/main" id="{8144B28F-A7E2-A677-BBAF-A57CDE728541}"/>
                  </a:ext>
                </a:extLst>
              </p:cNvPr>
              <p:cNvSpPr txBox="1"/>
              <p:nvPr/>
            </p:nvSpPr>
            <p:spPr>
              <a:xfrm>
                <a:off x="7423120" y="3751882"/>
                <a:ext cx="1925272"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0" name="Hộp Văn bản 9">
                <a:extLst>
                  <a:ext uri="{FF2B5EF4-FFF2-40B4-BE49-F238E27FC236}">
                    <a16:creationId xmlns:a16="http://schemas.microsoft.com/office/drawing/2014/main" id="{EA5F6904-B5EA-0EB1-7C07-2ED89E179E57}"/>
                  </a:ext>
                </a:extLst>
              </p:cNvPr>
              <p:cNvSpPr txBox="1"/>
              <p:nvPr/>
            </p:nvSpPr>
            <p:spPr>
              <a:xfrm>
                <a:off x="9548272" y="3751882"/>
                <a:ext cx="2171591" cy="369332"/>
              </a:xfrm>
              <a:prstGeom prst="rect">
                <a:avLst/>
              </a:prstGeom>
              <a:noFill/>
            </p:spPr>
            <p:txBody>
              <a:bodyPr wrap="square">
                <a:spAutoFit/>
              </a:bodyPr>
              <a:lstStyle/>
              <a:p>
                <a:pPr algn="ct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grpSp>
        <p:pic>
          <p:nvPicPr>
            <p:cNvPr id="4" name="Picture 3" descr="A white apple with a black background&#10;&#10;AI-generated content may be incorrect.">
              <a:extLst>
                <a:ext uri="{FF2B5EF4-FFF2-40B4-BE49-F238E27FC236}">
                  <a16:creationId xmlns:a16="http://schemas.microsoft.com/office/drawing/2014/main" id="{11F35067-E29D-F817-F243-DE5D90345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66" y="2635743"/>
              <a:ext cx="2457793" cy="2953162"/>
            </a:xfrm>
            <a:prstGeom prst="rect">
              <a:avLst/>
            </a:prstGeom>
          </p:spPr>
        </p:pic>
      </p:grpSp>
      <p:sp>
        <p:nvSpPr>
          <p:cNvPr id="12" name="TextBox 11">
            <a:extLst>
              <a:ext uri="{FF2B5EF4-FFF2-40B4-BE49-F238E27FC236}">
                <a16:creationId xmlns:a16="http://schemas.microsoft.com/office/drawing/2014/main" id="{EFA1424D-BE16-1B9F-29F7-ECF2F199A7A6}"/>
              </a:ext>
            </a:extLst>
          </p:cNvPr>
          <p:cNvSpPr txBox="1"/>
          <p:nvPr/>
        </p:nvSpPr>
        <p:spPr>
          <a:xfrm>
            <a:off x="412574" y="1866931"/>
            <a:ext cx="617855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Basic Thresholding Formula:</a:t>
            </a:r>
          </a:p>
        </p:txBody>
      </p:sp>
      <p:sp>
        <p:nvSpPr>
          <p:cNvPr id="17" name="Rectangle 2">
            <a:extLst>
              <a:ext uri="{FF2B5EF4-FFF2-40B4-BE49-F238E27FC236}">
                <a16:creationId xmlns:a16="http://schemas.microsoft.com/office/drawing/2014/main" id="{5D068188-0379-C5B0-9986-0C01E80D9D29}"/>
              </a:ext>
            </a:extLst>
          </p:cNvPr>
          <p:cNvSpPr>
            <a:spLocks noChangeArrowheads="1"/>
          </p:cNvSpPr>
          <p:nvPr/>
        </p:nvSpPr>
        <p:spPr bwMode="auto">
          <a:xfrm>
            <a:off x="412574" y="3347203"/>
            <a:ext cx="59474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f(x, 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Original pixel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Threshold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g(x, y)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Output pixel value after thresholding</a:t>
            </a:r>
          </a:p>
        </p:txBody>
      </p:sp>
      <p:pic>
        <p:nvPicPr>
          <p:cNvPr id="19" name="Picture 18" descr="A close-up of a number&#10;&#10;AI-generated content may be incorrect.">
            <a:extLst>
              <a:ext uri="{FF2B5EF4-FFF2-40B4-BE49-F238E27FC236}">
                <a16:creationId xmlns:a16="http://schemas.microsoft.com/office/drawing/2014/main" id="{B2D95716-1385-E49C-B4B4-77A3D96D9B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68" y="2280747"/>
            <a:ext cx="3964303" cy="901358"/>
          </a:xfrm>
          <a:prstGeom prst="rect">
            <a:avLst/>
          </a:prstGeom>
        </p:spPr>
      </p:pic>
      <p:sp>
        <p:nvSpPr>
          <p:cNvPr id="11" name="TextBox 10">
            <a:extLst>
              <a:ext uri="{FF2B5EF4-FFF2-40B4-BE49-F238E27FC236}">
                <a16:creationId xmlns:a16="http://schemas.microsoft.com/office/drawing/2014/main" id="{DC8DB69F-6B5F-F703-5CF1-F5B6510672F4}"/>
              </a:ext>
            </a:extLst>
          </p:cNvPr>
          <p:cNvSpPr txBox="1"/>
          <p:nvPr/>
        </p:nvSpPr>
        <p:spPr>
          <a:xfrm>
            <a:off x="412574" y="1373690"/>
            <a:ext cx="1217608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differentiate between the foreground and the background, we compare each pixel’s intensity value with a threshold value</a:t>
            </a:r>
          </a:p>
        </p:txBody>
      </p:sp>
    </p:spTree>
    <p:extLst>
      <p:ext uri="{BB962C8B-B14F-4D97-AF65-F5344CB8AC3E}">
        <p14:creationId xmlns:p14="http://schemas.microsoft.com/office/powerpoint/2010/main" val="3201274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4291D2-3C43-3400-51C7-09B75A615808}"/>
              </a:ext>
            </a:extLst>
          </p:cNvPr>
          <p:cNvSpPr>
            <a:spLocks noGrp="1"/>
          </p:cNvSpPr>
          <p:nvPr>
            <p:ph type="title"/>
          </p:nvPr>
        </p:nvSpPr>
        <p:spPr/>
        <p:txBody>
          <a:bodyPr/>
          <a:lstStyle/>
          <a:p>
            <a:r>
              <a:rPr lang="en-US" dirty="0"/>
              <a:t>Compare adaptive thresholding methods</a:t>
            </a:r>
          </a:p>
        </p:txBody>
      </p:sp>
      <p:pic>
        <p:nvPicPr>
          <p:cNvPr id="5" name="Hình ảnh 4">
            <a:extLst>
              <a:ext uri="{FF2B5EF4-FFF2-40B4-BE49-F238E27FC236}">
                <a16:creationId xmlns:a16="http://schemas.microsoft.com/office/drawing/2014/main" id="{28D1A96E-7334-6F9B-1000-5746B2DEE4EF}"/>
              </a:ext>
            </a:extLst>
          </p:cNvPr>
          <p:cNvPicPr>
            <a:picLocks noChangeAspect="1"/>
          </p:cNvPicPr>
          <p:nvPr/>
        </p:nvPicPr>
        <p:blipFill>
          <a:blip r:embed="rId2"/>
          <a:stretch>
            <a:fillRect/>
          </a:stretch>
        </p:blipFill>
        <p:spPr>
          <a:xfrm>
            <a:off x="335360" y="1790204"/>
            <a:ext cx="2759400" cy="2743200"/>
          </a:xfrm>
          <a:prstGeom prst="rect">
            <a:avLst/>
          </a:prstGeom>
        </p:spPr>
      </p:pic>
      <p:pic>
        <p:nvPicPr>
          <p:cNvPr id="7" name="Hình ảnh 6">
            <a:extLst>
              <a:ext uri="{FF2B5EF4-FFF2-40B4-BE49-F238E27FC236}">
                <a16:creationId xmlns:a16="http://schemas.microsoft.com/office/drawing/2014/main" id="{C1E09BEA-F285-99A8-8A49-478D7EBEA7E1}"/>
              </a:ext>
            </a:extLst>
          </p:cNvPr>
          <p:cNvPicPr>
            <a:picLocks noChangeAspect="1"/>
          </p:cNvPicPr>
          <p:nvPr/>
        </p:nvPicPr>
        <p:blipFill>
          <a:blip r:embed="rId3"/>
          <a:stretch>
            <a:fillRect/>
          </a:stretch>
        </p:blipFill>
        <p:spPr>
          <a:xfrm>
            <a:off x="3244933" y="1790204"/>
            <a:ext cx="2716616" cy="2743200"/>
          </a:xfrm>
          <a:prstGeom prst="rect">
            <a:avLst/>
          </a:prstGeom>
        </p:spPr>
      </p:pic>
      <p:pic>
        <p:nvPicPr>
          <p:cNvPr id="9" name="Hình ảnh 8">
            <a:extLst>
              <a:ext uri="{FF2B5EF4-FFF2-40B4-BE49-F238E27FC236}">
                <a16:creationId xmlns:a16="http://schemas.microsoft.com/office/drawing/2014/main" id="{25C6C7F6-C752-4F9E-5F08-5478D99CB7B6}"/>
              </a:ext>
            </a:extLst>
          </p:cNvPr>
          <p:cNvPicPr>
            <a:picLocks noChangeAspect="1"/>
          </p:cNvPicPr>
          <p:nvPr/>
        </p:nvPicPr>
        <p:blipFill>
          <a:blip r:embed="rId4"/>
          <a:stretch>
            <a:fillRect/>
          </a:stretch>
        </p:blipFill>
        <p:spPr>
          <a:xfrm>
            <a:off x="6096000" y="1790204"/>
            <a:ext cx="2732506" cy="2743200"/>
          </a:xfrm>
          <a:prstGeom prst="rect">
            <a:avLst/>
          </a:prstGeom>
        </p:spPr>
      </p:pic>
      <p:pic>
        <p:nvPicPr>
          <p:cNvPr id="11" name="Hình ảnh 10">
            <a:extLst>
              <a:ext uri="{FF2B5EF4-FFF2-40B4-BE49-F238E27FC236}">
                <a16:creationId xmlns:a16="http://schemas.microsoft.com/office/drawing/2014/main" id="{189C334A-4629-CF32-77C9-787A8967E9A3}"/>
              </a:ext>
            </a:extLst>
          </p:cNvPr>
          <p:cNvPicPr>
            <a:picLocks noChangeAspect="1"/>
          </p:cNvPicPr>
          <p:nvPr/>
        </p:nvPicPr>
        <p:blipFill>
          <a:blip r:embed="rId5"/>
          <a:stretch>
            <a:fillRect/>
          </a:stretch>
        </p:blipFill>
        <p:spPr>
          <a:xfrm>
            <a:off x="9074731" y="1790204"/>
            <a:ext cx="2732484" cy="2743200"/>
          </a:xfrm>
          <a:prstGeom prst="rect">
            <a:avLst/>
          </a:prstGeom>
        </p:spPr>
      </p:pic>
      <p:sp>
        <p:nvSpPr>
          <p:cNvPr id="14" name="Hộp Văn bản 13">
            <a:extLst>
              <a:ext uri="{FF2B5EF4-FFF2-40B4-BE49-F238E27FC236}">
                <a16:creationId xmlns:a16="http://schemas.microsoft.com/office/drawing/2014/main" id="{B85BCD5C-5E85-5F06-A93B-09E83B465E62}"/>
              </a:ext>
            </a:extLst>
          </p:cNvPr>
          <p:cNvSpPr txBox="1"/>
          <p:nvPr/>
        </p:nvSpPr>
        <p:spPr>
          <a:xfrm>
            <a:off x="587529" y="4533404"/>
            <a:ext cx="225506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5" name="Hộp Văn bản 14">
            <a:extLst>
              <a:ext uri="{FF2B5EF4-FFF2-40B4-BE49-F238E27FC236}">
                <a16:creationId xmlns:a16="http://schemas.microsoft.com/office/drawing/2014/main" id="{7779923E-10AB-E315-2142-3C86AE48A82B}"/>
              </a:ext>
            </a:extLst>
          </p:cNvPr>
          <p:cNvSpPr txBox="1"/>
          <p:nvPr/>
        </p:nvSpPr>
        <p:spPr>
          <a:xfrm>
            <a:off x="3475710" y="4533404"/>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Global Thresholding</a:t>
            </a:r>
          </a:p>
          <a:p>
            <a:pPr algn="ctr"/>
            <a:r>
              <a:rPr lang="en-US" dirty="0">
                <a:latin typeface="Times New Roman" panose="02020603050405020304" pitchFamily="18" charset="0"/>
                <a:cs typeface="Times New Roman" panose="02020603050405020304" pitchFamily="18" charset="0"/>
              </a:rPr>
              <a:t>T = 127</a:t>
            </a:r>
          </a:p>
        </p:txBody>
      </p:sp>
      <p:sp>
        <p:nvSpPr>
          <p:cNvPr id="16" name="Hộp Văn bản 15">
            <a:extLst>
              <a:ext uri="{FF2B5EF4-FFF2-40B4-BE49-F238E27FC236}">
                <a16:creationId xmlns:a16="http://schemas.microsoft.com/office/drawing/2014/main" id="{FA80F779-16F9-059C-E49C-61413FE202E8}"/>
              </a:ext>
            </a:extLst>
          </p:cNvPr>
          <p:cNvSpPr txBox="1"/>
          <p:nvPr/>
        </p:nvSpPr>
        <p:spPr>
          <a:xfrm>
            <a:off x="633472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mean thresholding</a:t>
            </a:r>
          </a:p>
        </p:txBody>
      </p:sp>
      <p:sp>
        <p:nvSpPr>
          <p:cNvPr id="17" name="Hộp Văn bản 16">
            <a:extLst>
              <a:ext uri="{FF2B5EF4-FFF2-40B4-BE49-F238E27FC236}">
                <a16:creationId xmlns:a16="http://schemas.microsoft.com/office/drawing/2014/main" id="{55239031-B887-EE64-43AF-056AD31C4211}"/>
              </a:ext>
            </a:extLst>
          </p:cNvPr>
          <p:cNvSpPr txBox="1"/>
          <p:nvPr/>
        </p:nvSpPr>
        <p:spPr>
          <a:xfrm>
            <a:off x="931344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gauss thresholding</a:t>
            </a:r>
          </a:p>
        </p:txBody>
      </p:sp>
    </p:spTree>
    <p:extLst>
      <p:ext uri="{BB962C8B-B14F-4D97-AF65-F5344CB8AC3E}">
        <p14:creationId xmlns:p14="http://schemas.microsoft.com/office/powerpoint/2010/main" val="59846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4291D2-3C43-3400-51C7-09B75A615808}"/>
              </a:ext>
            </a:extLst>
          </p:cNvPr>
          <p:cNvSpPr>
            <a:spLocks noGrp="1"/>
          </p:cNvSpPr>
          <p:nvPr>
            <p:ph type="title"/>
          </p:nvPr>
        </p:nvSpPr>
        <p:spPr/>
        <p:txBody>
          <a:bodyPr/>
          <a:lstStyle/>
          <a:p>
            <a:r>
              <a:rPr lang="en-US" dirty="0"/>
              <a:t>Compare adaptive thresholding methods</a:t>
            </a:r>
          </a:p>
        </p:txBody>
      </p:sp>
      <p:sp>
        <p:nvSpPr>
          <p:cNvPr id="14" name="Hộp Văn bản 13">
            <a:extLst>
              <a:ext uri="{FF2B5EF4-FFF2-40B4-BE49-F238E27FC236}">
                <a16:creationId xmlns:a16="http://schemas.microsoft.com/office/drawing/2014/main" id="{B85BCD5C-5E85-5F06-A93B-09E83B465E62}"/>
              </a:ext>
            </a:extLst>
          </p:cNvPr>
          <p:cNvSpPr txBox="1"/>
          <p:nvPr/>
        </p:nvSpPr>
        <p:spPr>
          <a:xfrm>
            <a:off x="587529" y="4533404"/>
            <a:ext cx="225506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Original Image</a:t>
            </a:r>
          </a:p>
        </p:txBody>
      </p:sp>
      <p:sp>
        <p:nvSpPr>
          <p:cNvPr id="15" name="Hộp Văn bản 14">
            <a:extLst>
              <a:ext uri="{FF2B5EF4-FFF2-40B4-BE49-F238E27FC236}">
                <a16:creationId xmlns:a16="http://schemas.microsoft.com/office/drawing/2014/main" id="{7779923E-10AB-E315-2142-3C86AE48A82B}"/>
              </a:ext>
            </a:extLst>
          </p:cNvPr>
          <p:cNvSpPr txBox="1"/>
          <p:nvPr/>
        </p:nvSpPr>
        <p:spPr>
          <a:xfrm>
            <a:off x="3475710" y="4533404"/>
            <a:ext cx="2255061" cy="923330"/>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Global </a:t>
            </a:r>
          </a:p>
          <a:p>
            <a:pPr algn="ctr"/>
            <a:r>
              <a:rPr lang="en-US" dirty="0">
                <a:latin typeface="Times New Roman" panose="02020603050405020304" pitchFamily="18" charset="0"/>
                <a:cs typeface="Times New Roman" panose="02020603050405020304" pitchFamily="18" charset="0"/>
              </a:rPr>
              <a:t>Otsu’ Thresholding</a:t>
            </a:r>
          </a:p>
          <a:p>
            <a:pPr algn="ctr"/>
            <a:endParaRPr lang="en-US" dirty="0">
              <a:latin typeface="Times New Roman" panose="02020603050405020304" pitchFamily="18" charset="0"/>
              <a:cs typeface="Times New Roman" panose="02020603050405020304" pitchFamily="18" charset="0"/>
            </a:endParaRPr>
          </a:p>
        </p:txBody>
      </p:sp>
      <p:sp>
        <p:nvSpPr>
          <p:cNvPr id="16" name="Hộp Văn bản 15">
            <a:extLst>
              <a:ext uri="{FF2B5EF4-FFF2-40B4-BE49-F238E27FC236}">
                <a16:creationId xmlns:a16="http://schemas.microsoft.com/office/drawing/2014/main" id="{FA80F779-16F9-059C-E49C-61413FE202E8}"/>
              </a:ext>
            </a:extLst>
          </p:cNvPr>
          <p:cNvSpPr txBox="1"/>
          <p:nvPr/>
        </p:nvSpPr>
        <p:spPr>
          <a:xfrm>
            <a:off x="633472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mean thresholding</a:t>
            </a:r>
          </a:p>
        </p:txBody>
      </p:sp>
      <p:sp>
        <p:nvSpPr>
          <p:cNvPr id="17" name="Hộp Văn bản 16">
            <a:extLst>
              <a:ext uri="{FF2B5EF4-FFF2-40B4-BE49-F238E27FC236}">
                <a16:creationId xmlns:a16="http://schemas.microsoft.com/office/drawing/2014/main" id="{55239031-B887-EE64-43AF-056AD31C4211}"/>
              </a:ext>
            </a:extLst>
          </p:cNvPr>
          <p:cNvSpPr txBox="1"/>
          <p:nvPr/>
        </p:nvSpPr>
        <p:spPr>
          <a:xfrm>
            <a:off x="9313442" y="4533403"/>
            <a:ext cx="2255061"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Adaptive gauss thresholding</a:t>
            </a:r>
          </a:p>
        </p:txBody>
      </p:sp>
      <p:pic>
        <p:nvPicPr>
          <p:cNvPr id="4" name="Hình ảnh 3">
            <a:extLst>
              <a:ext uri="{FF2B5EF4-FFF2-40B4-BE49-F238E27FC236}">
                <a16:creationId xmlns:a16="http://schemas.microsoft.com/office/drawing/2014/main" id="{9F912891-A8C7-7E53-EF7A-C0027332F50F}"/>
              </a:ext>
            </a:extLst>
          </p:cNvPr>
          <p:cNvPicPr>
            <a:picLocks noChangeAspect="1"/>
          </p:cNvPicPr>
          <p:nvPr/>
        </p:nvPicPr>
        <p:blipFill>
          <a:blip r:embed="rId3"/>
          <a:stretch>
            <a:fillRect/>
          </a:stretch>
        </p:blipFill>
        <p:spPr>
          <a:xfrm>
            <a:off x="3306867" y="2226777"/>
            <a:ext cx="2596602" cy="2306626"/>
          </a:xfrm>
          <a:prstGeom prst="rect">
            <a:avLst/>
          </a:prstGeom>
        </p:spPr>
      </p:pic>
      <p:pic>
        <p:nvPicPr>
          <p:cNvPr id="8" name="Hình ảnh 7">
            <a:extLst>
              <a:ext uri="{FF2B5EF4-FFF2-40B4-BE49-F238E27FC236}">
                <a16:creationId xmlns:a16="http://schemas.microsoft.com/office/drawing/2014/main" id="{B8D8F13E-9D83-DDEA-87CD-8C7CA45A1018}"/>
              </a:ext>
            </a:extLst>
          </p:cNvPr>
          <p:cNvPicPr>
            <a:picLocks noChangeAspect="1"/>
          </p:cNvPicPr>
          <p:nvPr/>
        </p:nvPicPr>
        <p:blipFill>
          <a:blip r:embed="rId4"/>
          <a:stretch>
            <a:fillRect/>
          </a:stretch>
        </p:blipFill>
        <p:spPr>
          <a:xfrm>
            <a:off x="235484" y="2226777"/>
            <a:ext cx="2607106" cy="2306626"/>
          </a:xfrm>
          <a:prstGeom prst="rect">
            <a:avLst/>
          </a:prstGeom>
        </p:spPr>
      </p:pic>
      <p:pic>
        <p:nvPicPr>
          <p:cNvPr id="12" name="Hình ảnh 11">
            <a:extLst>
              <a:ext uri="{FF2B5EF4-FFF2-40B4-BE49-F238E27FC236}">
                <a16:creationId xmlns:a16="http://schemas.microsoft.com/office/drawing/2014/main" id="{E5C38A9A-4666-9F56-E172-D93141B87919}"/>
              </a:ext>
            </a:extLst>
          </p:cNvPr>
          <p:cNvPicPr>
            <a:picLocks noChangeAspect="1"/>
          </p:cNvPicPr>
          <p:nvPr/>
        </p:nvPicPr>
        <p:blipFill>
          <a:blip r:embed="rId5"/>
          <a:stretch>
            <a:fillRect/>
          </a:stretch>
        </p:blipFill>
        <p:spPr>
          <a:xfrm>
            <a:off x="6259039" y="2226777"/>
            <a:ext cx="2590126" cy="2304288"/>
          </a:xfrm>
          <a:prstGeom prst="rect">
            <a:avLst/>
          </a:prstGeom>
        </p:spPr>
      </p:pic>
      <p:pic>
        <p:nvPicPr>
          <p:cNvPr id="18" name="Hình ảnh 17">
            <a:extLst>
              <a:ext uri="{FF2B5EF4-FFF2-40B4-BE49-F238E27FC236}">
                <a16:creationId xmlns:a16="http://schemas.microsoft.com/office/drawing/2014/main" id="{4965CBCC-13CB-6DBB-5710-21EF366A610C}"/>
              </a:ext>
            </a:extLst>
          </p:cNvPr>
          <p:cNvPicPr>
            <a:picLocks noChangeAspect="1"/>
          </p:cNvPicPr>
          <p:nvPr/>
        </p:nvPicPr>
        <p:blipFill>
          <a:blip r:embed="rId6"/>
          <a:stretch>
            <a:fillRect/>
          </a:stretch>
        </p:blipFill>
        <p:spPr>
          <a:xfrm>
            <a:off x="9149224" y="2226777"/>
            <a:ext cx="2587960" cy="2304288"/>
          </a:xfrm>
          <a:prstGeom prst="rect">
            <a:avLst/>
          </a:prstGeom>
        </p:spPr>
      </p:pic>
    </p:spTree>
    <p:extLst>
      <p:ext uri="{BB962C8B-B14F-4D97-AF65-F5344CB8AC3E}">
        <p14:creationId xmlns:p14="http://schemas.microsoft.com/office/powerpoint/2010/main" val="271962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762138"/>
            <a:ext cx="3148175" cy="3684241"/>
            <a:chOff x="589080" y="1762138"/>
            <a:chExt cx="3148175" cy="3684241"/>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dirty="0">
                <a:solidFill>
                  <a:srgbClr val="242021"/>
                </a:solidFill>
                <a:latin typeface="TimesTen-Roman"/>
              </a:rPr>
              <a:t>Window</a:t>
            </a:r>
            <a:endParaRPr lang="en-US" dirty="0"/>
          </a:p>
        </p:txBody>
      </p:sp>
    </p:spTree>
    <p:extLst>
      <p:ext uri="{BB962C8B-B14F-4D97-AF65-F5344CB8AC3E}">
        <p14:creationId xmlns:p14="http://schemas.microsoft.com/office/powerpoint/2010/main" val="199432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7" y="1295526"/>
              <a:ext cx="3974166"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GLOBAL THRESHOLD</a:t>
              </a:r>
              <a:endParaRPr lang="en-US" sz="3200" b="1" dirty="0">
                <a:effectLst/>
              </a:endParaRP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p>
            <a:p>
              <a:pPr rtl="0"/>
              <a:r>
                <a:rPr lang="en-US" sz="1800" b="1" dirty="0">
                  <a:effectLst/>
                  <a:latin typeface="Times New Roman" panose="02020603050405020304" pitchFamily="18" charset="0"/>
                  <a:ea typeface="Times New Roman" panose="02020603050405020304" pitchFamily="18" charset="0"/>
                </a:rPr>
                <a:t>ADAPTIVE (LOCAL) THRESHOLD</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72465E-F24D-2CD6-132A-65BFC748CD56}"/>
              </a:ext>
            </a:extLst>
          </p:cNvPr>
          <p:cNvSpPr>
            <a:spLocks noGrp="1"/>
          </p:cNvSpPr>
          <p:nvPr>
            <p:ph type="title"/>
          </p:nvPr>
        </p:nvSpPr>
        <p:spPr/>
        <p:txBody>
          <a:bodyPr/>
          <a:lstStyle/>
          <a:p>
            <a:r>
              <a:rPr lang="en-US" dirty="0"/>
              <a:t>1. Global Threshold</a:t>
            </a:r>
          </a:p>
        </p:txBody>
      </p:sp>
      <p:sp>
        <p:nvSpPr>
          <p:cNvPr id="4" name="Hộp Văn bản 3">
            <a:extLst>
              <a:ext uri="{FF2B5EF4-FFF2-40B4-BE49-F238E27FC236}">
                <a16:creationId xmlns:a16="http://schemas.microsoft.com/office/drawing/2014/main" id="{F411490A-0785-B66E-A3ED-80544CF9C54B}"/>
              </a:ext>
            </a:extLst>
          </p:cNvPr>
          <p:cNvSpPr txBox="1"/>
          <p:nvPr/>
        </p:nvSpPr>
        <p:spPr>
          <a:xfrm>
            <a:off x="335360" y="777240"/>
            <a:ext cx="5771773"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Global Threshold: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Applies the </a:t>
            </a:r>
            <a:r>
              <a:rPr lang="en-US" b="1" dirty="0">
                <a:latin typeface="Times New Roman" panose="02020603050405020304" pitchFamily="18" charset="0"/>
                <a:cs typeface="Times New Roman" panose="02020603050405020304" pitchFamily="18" charset="0"/>
              </a:rPr>
              <a:t>same threshold</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all pixels in the image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Converts grayscale image to binary using:</a:t>
            </a:r>
          </a:p>
        </p:txBody>
      </p:sp>
      <p:pic>
        <p:nvPicPr>
          <p:cNvPr id="6" name="Hình ảnh 5">
            <a:extLst>
              <a:ext uri="{FF2B5EF4-FFF2-40B4-BE49-F238E27FC236}">
                <a16:creationId xmlns:a16="http://schemas.microsoft.com/office/drawing/2014/main" id="{BDE424A6-9368-55CA-7A5A-6FEED6AACD51}"/>
              </a:ext>
            </a:extLst>
          </p:cNvPr>
          <p:cNvPicPr>
            <a:picLocks noChangeAspect="1"/>
          </p:cNvPicPr>
          <p:nvPr/>
        </p:nvPicPr>
        <p:blipFill>
          <a:blip r:embed="rId3"/>
          <a:stretch>
            <a:fillRect/>
          </a:stretch>
        </p:blipFill>
        <p:spPr>
          <a:xfrm>
            <a:off x="918849" y="1793422"/>
            <a:ext cx="3394071" cy="907968"/>
          </a:xfrm>
          <a:prstGeom prst="rect">
            <a:avLst/>
          </a:prstGeom>
        </p:spPr>
      </p:pic>
      <p:pic>
        <p:nvPicPr>
          <p:cNvPr id="8" name="Hình ảnh 7">
            <a:extLst>
              <a:ext uri="{FF2B5EF4-FFF2-40B4-BE49-F238E27FC236}">
                <a16:creationId xmlns:a16="http://schemas.microsoft.com/office/drawing/2014/main" id="{1173341E-61C5-513A-A616-68B87F12E3BB}"/>
              </a:ext>
            </a:extLst>
          </p:cNvPr>
          <p:cNvPicPr>
            <a:picLocks noChangeAspect="1"/>
          </p:cNvPicPr>
          <p:nvPr/>
        </p:nvPicPr>
        <p:blipFill>
          <a:blip r:embed="rId4"/>
          <a:stretch>
            <a:fillRect/>
          </a:stretch>
        </p:blipFill>
        <p:spPr>
          <a:xfrm>
            <a:off x="6355507" y="777240"/>
            <a:ext cx="2339675" cy="1819747"/>
          </a:xfrm>
          <a:prstGeom prst="rect">
            <a:avLst/>
          </a:prstGeom>
        </p:spPr>
      </p:pic>
      <p:sp>
        <p:nvSpPr>
          <p:cNvPr id="9" name="Hộp Văn bản 8">
            <a:extLst>
              <a:ext uri="{FF2B5EF4-FFF2-40B4-BE49-F238E27FC236}">
                <a16:creationId xmlns:a16="http://schemas.microsoft.com/office/drawing/2014/main" id="{854EE885-3FE9-4F42-52FB-CA5D8B9DB790}"/>
              </a:ext>
            </a:extLst>
          </p:cNvPr>
          <p:cNvSpPr txBox="1"/>
          <p:nvPr/>
        </p:nvSpPr>
        <p:spPr>
          <a:xfrm>
            <a:off x="6180662" y="2568646"/>
            <a:ext cx="28071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of original image</a:t>
            </a:r>
          </a:p>
        </p:txBody>
      </p:sp>
      <p:grpSp>
        <p:nvGrpSpPr>
          <p:cNvPr id="16" name="Nhóm 15">
            <a:extLst>
              <a:ext uri="{FF2B5EF4-FFF2-40B4-BE49-F238E27FC236}">
                <a16:creationId xmlns:a16="http://schemas.microsoft.com/office/drawing/2014/main" id="{9C0C159C-BAAA-B27A-B6E7-A159F6D2C30C}"/>
              </a:ext>
            </a:extLst>
          </p:cNvPr>
          <p:cNvGrpSpPr/>
          <p:nvPr/>
        </p:nvGrpSpPr>
        <p:grpSpPr>
          <a:xfrm>
            <a:off x="9429039" y="1080666"/>
            <a:ext cx="2274498" cy="1239808"/>
            <a:chOff x="3505200" y="1706880"/>
            <a:chExt cx="3246120" cy="1620520"/>
          </a:xfrm>
        </p:grpSpPr>
        <p:cxnSp>
          <p:nvCxnSpPr>
            <p:cNvPr id="11" name="Đường nối Thẳng 10">
              <a:extLst>
                <a:ext uri="{FF2B5EF4-FFF2-40B4-BE49-F238E27FC236}">
                  <a16:creationId xmlns:a16="http://schemas.microsoft.com/office/drawing/2014/main" id="{F73B35D4-8A4D-31D9-85FD-65406D6610EA}"/>
                </a:ext>
              </a:extLst>
            </p:cNvPr>
            <p:cNvCxnSpPr/>
            <p:nvPr/>
          </p:nvCxnSpPr>
          <p:spPr>
            <a:xfrm>
              <a:off x="3505200" y="1706880"/>
              <a:ext cx="0" cy="16078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13FF0AA6-4902-CEBA-5CEB-A1358BC02516}"/>
                </a:ext>
              </a:extLst>
            </p:cNvPr>
            <p:cNvCxnSpPr/>
            <p:nvPr/>
          </p:nvCxnSpPr>
          <p:spPr>
            <a:xfrm>
              <a:off x="3512820" y="3314700"/>
              <a:ext cx="32385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13DC5AE6-8D0D-CC7B-C6C0-84D3E245C745}"/>
                </a:ext>
              </a:extLst>
            </p:cNvPr>
            <p:cNvCxnSpPr/>
            <p:nvPr/>
          </p:nvCxnSpPr>
          <p:spPr>
            <a:xfrm>
              <a:off x="3505200" y="3314700"/>
              <a:ext cx="14401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Đường nối Thẳng 13">
              <a:extLst>
                <a:ext uri="{FF2B5EF4-FFF2-40B4-BE49-F238E27FC236}">
                  <a16:creationId xmlns:a16="http://schemas.microsoft.com/office/drawing/2014/main" id="{2F30233B-2A3E-8147-A9F9-B9658B5CC2C1}"/>
                </a:ext>
              </a:extLst>
            </p:cNvPr>
            <p:cNvCxnSpPr/>
            <p:nvPr/>
          </p:nvCxnSpPr>
          <p:spPr>
            <a:xfrm flipV="1">
              <a:off x="4953000" y="2245360"/>
              <a:ext cx="0" cy="10820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Đường nối Thẳng 14">
              <a:extLst>
                <a:ext uri="{FF2B5EF4-FFF2-40B4-BE49-F238E27FC236}">
                  <a16:creationId xmlns:a16="http://schemas.microsoft.com/office/drawing/2014/main" id="{C9A5702D-3606-C811-E384-6BCED89D244D}"/>
                </a:ext>
              </a:extLst>
            </p:cNvPr>
            <p:cNvCxnSpPr/>
            <p:nvPr/>
          </p:nvCxnSpPr>
          <p:spPr>
            <a:xfrm>
              <a:off x="4940300" y="2242820"/>
              <a:ext cx="147828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Đường nối Thẳng 16">
              <a:extLst>
                <a:ext uri="{FF2B5EF4-FFF2-40B4-BE49-F238E27FC236}">
                  <a16:creationId xmlns:a16="http://schemas.microsoft.com/office/drawing/2014/main" id="{57A39917-155D-B932-9D8A-69A90E5376B6}"/>
                </a:ext>
              </a:extLst>
            </p:cNvPr>
            <p:cNvCxnSpPr/>
            <p:nvPr/>
          </p:nvCxnSpPr>
          <p:spPr>
            <a:xfrm flipH="1">
              <a:off x="3512820" y="2242820"/>
              <a:ext cx="14401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9" name="Hộp Văn bản 18">
            <a:extLst>
              <a:ext uri="{FF2B5EF4-FFF2-40B4-BE49-F238E27FC236}">
                <a16:creationId xmlns:a16="http://schemas.microsoft.com/office/drawing/2014/main" id="{77B21ED8-F512-ADD8-BCAE-E6429CE9FC0B}"/>
              </a:ext>
            </a:extLst>
          </p:cNvPr>
          <p:cNvSpPr txBox="1"/>
          <p:nvPr/>
        </p:nvSpPr>
        <p:spPr>
          <a:xfrm>
            <a:off x="9183436" y="2247506"/>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sp>
        <p:nvSpPr>
          <p:cNvPr id="20" name="Hộp Văn bản 19">
            <a:extLst>
              <a:ext uri="{FF2B5EF4-FFF2-40B4-BE49-F238E27FC236}">
                <a16:creationId xmlns:a16="http://schemas.microsoft.com/office/drawing/2014/main" id="{187D5AD5-99AB-CB1E-A186-E894A107A54C}"/>
              </a:ext>
            </a:extLst>
          </p:cNvPr>
          <p:cNvSpPr txBox="1"/>
          <p:nvPr/>
        </p:nvSpPr>
        <p:spPr>
          <a:xfrm>
            <a:off x="9183436" y="1315104"/>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21" name="Hộp Văn bản 20">
            <a:extLst>
              <a:ext uri="{FF2B5EF4-FFF2-40B4-BE49-F238E27FC236}">
                <a16:creationId xmlns:a16="http://schemas.microsoft.com/office/drawing/2014/main" id="{15E4E611-58E7-FE6C-9CA2-EF003DF7FA3A}"/>
              </a:ext>
            </a:extLst>
          </p:cNvPr>
          <p:cNvSpPr txBox="1"/>
          <p:nvPr/>
        </p:nvSpPr>
        <p:spPr>
          <a:xfrm>
            <a:off x="10306446" y="2247506"/>
            <a:ext cx="3257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a:t>
            </a:r>
          </a:p>
        </p:txBody>
      </p:sp>
      <p:sp>
        <p:nvSpPr>
          <p:cNvPr id="22" name="Hộp Văn bản 21">
            <a:extLst>
              <a:ext uri="{FF2B5EF4-FFF2-40B4-BE49-F238E27FC236}">
                <a16:creationId xmlns:a16="http://schemas.microsoft.com/office/drawing/2014/main" id="{79299559-4CE0-2BB2-3B9E-528302C85185}"/>
              </a:ext>
            </a:extLst>
          </p:cNvPr>
          <p:cNvSpPr txBox="1"/>
          <p:nvPr/>
        </p:nvSpPr>
        <p:spPr>
          <a:xfrm>
            <a:off x="9183436" y="2568646"/>
            <a:ext cx="299953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Intensity of </a:t>
            </a:r>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pic>
        <p:nvPicPr>
          <p:cNvPr id="24" name="Hình ảnh 23">
            <a:extLst>
              <a:ext uri="{FF2B5EF4-FFF2-40B4-BE49-F238E27FC236}">
                <a16:creationId xmlns:a16="http://schemas.microsoft.com/office/drawing/2014/main" id="{7C9A9AA5-BEFA-CFC0-CF10-419C019E6944}"/>
              </a:ext>
            </a:extLst>
          </p:cNvPr>
          <p:cNvPicPr>
            <a:picLocks noChangeAspect="1"/>
          </p:cNvPicPr>
          <p:nvPr/>
        </p:nvPicPr>
        <p:blipFill>
          <a:blip r:embed="rId5"/>
          <a:stretch>
            <a:fillRect/>
          </a:stretch>
        </p:blipFill>
        <p:spPr>
          <a:xfrm>
            <a:off x="649094" y="3429000"/>
            <a:ext cx="2124659" cy="1709445"/>
          </a:xfrm>
          <a:prstGeom prst="rect">
            <a:avLst/>
          </a:prstGeom>
        </p:spPr>
      </p:pic>
      <p:sp>
        <p:nvSpPr>
          <p:cNvPr id="25" name="Hộp Văn bản 24">
            <a:extLst>
              <a:ext uri="{FF2B5EF4-FFF2-40B4-BE49-F238E27FC236}">
                <a16:creationId xmlns:a16="http://schemas.microsoft.com/office/drawing/2014/main" id="{C2039CCD-E54F-6D07-71E3-23FDF2A9BE04}"/>
              </a:ext>
            </a:extLst>
          </p:cNvPr>
          <p:cNvSpPr txBox="1"/>
          <p:nvPr/>
        </p:nvSpPr>
        <p:spPr>
          <a:xfrm>
            <a:off x="916974" y="5138445"/>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pic>
        <p:nvPicPr>
          <p:cNvPr id="27" name="Hình ảnh 26">
            <a:extLst>
              <a:ext uri="{FF2B5EF4-FFF2-40B4-BE49-F238E27FC236}">
                <a16:creationId xmlns:a16="http://schemas.microsoft.com/office/drawing/2014/main" id="{50667B65-C285-AB9E-6CB6-414BE93E54A5}"/>
              </a:ext>
            </a:extLst>
          </p:cNvPr>
          <p:cNvPicPr>
            <a:picLocks noChangeAspect="1"/>
          </p:cNvPicPr>
          <p:nvPr/>
        </p:nvPicPr>
        <p:blipFill>
          <a:blip r:embed="rId6"/>
          <a:stretch>
            <a:fillRect/>
          </a:stretch>
        </p:blipFill>
        <p:spPr>
          <a:xfrm>
            <a:off x="3646804" y="3421863"/>
            <a:ext cx="2124659" cy="1716582"/>
          </a:xfrm>
          <a:prstGeom prst="rect">
            <a:avLst/>
          </a:prstGeom>
        </p:spPr>
      </p:pic>
      <p:sp>
        <p:nvSpPr>
          <p:cNvPr id="28" name="Hộp Văn bản 27">
            <a:extLst>
              <a:ext uri="{FF2B5EF4-FFF2-40B4-BE49-F238E27FC236}">
                <a16:creationId xmlns:a16="http://schemas.microsoft.com/office/drawing/2014/main" id="{49AF90F1-63DF-EF2C-BBA0-5B4D14F306E5}"/>
              </a:ext>
            </a:extLst>
          </p:cNvPr>
          <p:cNvSpPr txBox="1"/>
          <p:nvPr/>
        </p:nvSpPr>
        <p:spPr>
          <a:xfrm>
            <a:off x="3724364" y="5138445"/>
            <a:ext cx="1973617"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Thresholded</a:t>
            </a:r>
            <a:r>
              <a:rPr lang="en-US" dirty="0">
                <a:latin typeface="Times New Roman" panose="02020603050405020304" pitchFamily="18" charset="0"/>
                <a:cs typeface="Times New Roman" panose="02020603050405020304" pitchFamily="18" charset="0"/>
              </a:rPr>
              <a:t> Image</a:t>
            </a:r>
          </a:p>
        </p:txBody>
      </p:sp>
      <p:cxnSp>
        <p:nvCxnSpPr>
          <p:cNvPr id="30" name="Đường nối Thẳng 29">
            <a:extLst>
              <a:ext uri="{FF2B5EF4-FFF2-40B4-BE49-F238E27FC236}">
                <a16:creationId xmlns:a16="http://schemas.microsoft.com/office/drawing/2014/main" id="{D66464F2-50DD-C442-251F-01A8DC4D7F0D}"/>
              </a:ext>
            </a:extLst>
          </p:cNvPr>
          <p:cNvCxnSpPr/>
          <p:nvPr/>
        </p:nvCxnSpPr>
        <p:spPr>
          <a:xfrm flipV="1">
            <a:off x="7726733" y="815340"/>
            <a:ext cx="0" cy="1600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3" name="Hộp Văn bản 32">
            <a:extLst>
              <a:ext uri="{FF2B5EF4-FFF2-40B4-BE49-F238E27FC236}">
                <a16:creationId xmlns:a16="http://schemas.microsoft.com/office/drawing/2014/main" id="{40267AC1-5CA1-3141-F3CC-ECD2960F94ED}"/>
              </a:ext>
            </a:extLst>
          </p:cNvPr>
          <p:cNvSpPr txBox="1"/>
          <p:nvPr/>
        </p:nvSpPr>
        <p:spPr>
          <a:xfrm>
            <a:off x="7741973" y="815340"/>
            <a:ext cx="12186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white</a:t>
            </a:r>
          </a:p>
        </p:txBody>
      </p:sp>
      <p:sp>
        <p:nvSpPr>
          <p:cNvPr id="34" name="Hộp Văn bản 33">
            <a:extLst>
              <a:ext uri="{FF2B5EF4-FFF2-40B4-BE49-F238E27FC236}">
                <a16:creationId xmlns:a16="http://schemas.microsoft.com/office/drawing/2014/main" id="{824A9BBB-C79C-99D6-DD23-3D0C71808E57}"/>
              </a:ext>
            </a:extLst>
          </p:cNvPr>
          <p:cNvSpPr txBox="1"/>
          <p:nvPr/>
        </p:nvSpPr>
        <p:spPr>
          <a:xfrm>
            <a:off x="6518032" y="815340"/>
            <a:ext cx="113845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Become dark</a:t>
            </a:r>
          </a:p>
        </p:txBody>
      </p:sp>
      <p:pic>
        <p:nvPicPr>
          <p:cNvPr id="36" name="Hình ảnh 35">
            <a:extLst>
              <a:ext uri="{FF2B5EF4-FFF2-40B4-BE49-F238E27FC236}">
                <a16:creationId xmlns:a16="http://schemas.microsoft.com/office/drawing/2014/main" id="{8E6022F4-78BC-8226-4E8A-1E43E55A76B1}"/>
              </a:ext>
            </a:extLst>
          </p:cNvPr>
          <p:cNvPicPr>
            <a:picLocks noChangeAspect="1"/>
          </p:cNvPicPr>
          <p:nvPr/>
        </p:nvPicPr>
        <p:blipFill>
          <a:blip r:embed="rId7"/>
          <a:stretch>
            <a:fillRect/>
          </a:stretch>
        </p:blipFill>
        <p:spPr>
          <a:xfrm>
            <a:off x="6420540" y="3421863"/>
            <a:ext cx="2154110" cy="1734422"/>
          </a:xfrm>
          <a:prstGeom prst="rect">
            <a:avLst/>
          </a:prstGeom>
        </p:spPr>
      </p:pic>
      <p:pic>
        <p:nvPicPr>
          <p:cNvPr id="38" name="Hình ảnh 37">
            <a:extLst>
              <a:ext uri="{FF2B5EF4-FFF2-40B4-BE49-F238E27FC236}">
                <a16:creationId xmlns:a16="http://schemas.microsoft.com/office/drawing/2014/main" id="{1D17269C-0597-5A87-1B8A-821D35F2DF3A}"/>
              </a:ext>
            </a:extLst>
          </p:cNvPr>
          <p:cNvPicPr>
            <a:picLocks noChangeAspect="1"/>
          </p:cNvPicPr>
          <p:nvPr/>
        </p:nvPicPr>
        <p:blipFill>
          <a:blip r:embed="rId8"/>
          <a:stretch>
            <a:fillRect/>
          </a:stretch>
        </p:blipFill>
        <p:spPr>
          <a:xfrm>
            <a:off x="9158872" y="3406924"/>
            <a:ext cx="2154110" cy="1746460"/>
          </a:xfrm>
          <a:prstGeom prst="rect">
            <a:avLst/>
          </a:prstGeom>
        </p:spPr>
      </p:pic>
      <p:sp>
        <p:nvSpPr>
          <p:cNvPr id="39" name="Hộp Văn bản 38">
            <a:extLst>
              <a:ext uri="{FF2B5EF4-FFF2-40B4-BE49-F238E27FC236}">
                <a16:creationId xmlns:a16="http://schemas.microsoft.com/office/drawing/2014/main" id="{18FBB481-912A-6886-2283-5BAAAF1A255B}"/>
              </a:ext>
            </a:extLst>
          </p:cNvPr>
          <p:cNvSpPr txBox="1"/>
          <p:nvPr/>
        </p:nvSpPr>
        <p:spPr>
          <a:xfrm>
            <a:off x="6558876" y="5138445"/>
            <a:ext cx="18774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low</a:t>
            </a:r>
          </a:p>
        </p:txBody>
      </p:sp>
      <p:sp>
        <p:nvSpPr>
          <p:cNvPr id="40" name="Hộp Văn bản 39">
            <a:extLst>
              <a:ext uri="{FF2B5EF4-FFF2-40B4-BE49-F238E27FC236}">
                <a16:creationId xmlns:a16="http://schemas.microsoft.com/office/drawing/2014/main" id="{139BA0B6-9913-3635-DDF6-D4E164C4AD20}"/>
              </a:ext>
            </a:extLst>
          </p:cNvPr>
          <p:cNvSpPr txBox="1"/>
          <p:nvPr/>
        </p:nvSpPr>
        <p:spPr>
          <a:xfrm>
            <a:off x="9265148" y="5138445"/>
            <a:ext cx="194155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Threshold too high</a:t>
            </a:r>
          </a:p>
        </p:txBody>
      </p:sp>
    </p:spTree>
    <p:extLst>
      <p:ext uri="{BB962C8B-B14F-4D97-AF65-F5344CB8AC3E}">
        <p14:creationId xmlns:p14="http://schemas.microsoft.com/office/powerpoint/2010/main" val="115433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516F-FE54-8492-5054-0BE890F7C83A}"/>
              </a:ext>
            </a:extLst>
          </p:cNvPr>
          <p:cNvSpPr>
            <a:spLocks noGrp="1"/>
          </p:cNvSpPr>
          <p:nvPr>
            <p:ph type="title"/>
          </p:nvPr>
        </p:nvSpPr>
        <p:spPr>
          <a:xfrm>
            <a:off x="335360" y="145499"/>
            <a:ext cx="8157287" cy="369524"/>
          </a:xfrm>
        </p:spPr>
        <p:txBody>
          <a:bodyPr/>
          <a:lstStyle/>
          <a:p>
            <a:r>
              <a:rPr lang="en-US" dirty="0"/>
              <a:t>Impact of noise on thresholding performance.</a:t>
            </a:r>
          </a:p>
        </p:txBody>
      </p:sp>
      <p:pic>
        <p:nvPicPr>
          <p:cNvPr id="5" name="Picture 4" descr="A collage of images of different shapes&#10;&#10;AI-generated content may be incorrect.">
            <a:extLst>
              <a:ext uri="{FF2B5EF4-FFF2-40B4-BE49-F238E27FC236}">
                <a16:creationId xmlns:a16="http://schemas.microsoft.com/office/drawing/2014/main" id="{A700D410-F9B5-CE15-E5AE-CD5BC82F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488" y="936625"/>
            <a:ext cx="7731888" cy="4125529"/>
          </a:xfrm>
          <a:prstGeom prst="rect">
            <a:avLst/>
          </a:prstGeom>
        </p:spPr>
      </p:pic>
      <p:sp>
        <p:nvSpPr>
          <p:cNvPr id="10" name="TextBox 9">
            <a:extLst>
              <a:ext uri="{FF2B5EF4-FFF2-40B4-BE49-F238E27FC236}">
                <a16:creationId xmlns:a16="http://schemas.microsoft.com/office/drawing/2014/main" id="{B25FE326-EFF5-7F9F-A1AD-EAA4F0EB325B}"/>
              </a:ext>
            </a:extLst>
          </p:cNvPr>
          <p:cNvSpPr txBox="1"/>
          <p:nvPr/>
        </p:nvSpPr>
        <p:spPr>
          <a:xfrm>
            <a:off x="2933700" y="5062154"/>
            <a:ext cx="169148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Noiseless image</a:t>
            </a:r>
          </a:p>
        </p:txBody>
      </p:sp>
      <p:sp>
        <p:nvSpPr>
          <p:cNvPr id="11" name="TextBox 10">
            <a:extLst>
              <a:ext uri="{FF2B5EF4-FFF2-40B4-BE49-F238E27FC236}">
                <a16:creationId xmlns:a16="http://schemas.microsoft.com/office/drawing/2014/main" id="{CCA69B22-100B-F9D6-06D2-DEB9AED8A014}"/>
              </a:ext>
            </a:extLst>
          </p:cNvPr>
          <p:cNvSpPr txBox="1"/>
          <p:nvPr/>
        </p:nvSpPr>
        <p:spPr>
          <a:xfrm>
            <a:off x="5307618"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10 intensity levels. </a:t>
            </a:r>
            <a:br>
              <a:rPr lang="en-US" dirty="0"/>
            </a:b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D914778-47D4-11C5-4C6A-AEEFD255DFC1}"/>
              </a:ext>
            </a:extLst>
          </p:cNvPr>
          <p:cNvSpPr txBox="1"/>
          <p:nvPr/>
        </p:nvSpPr>
        <p:spPr>
          <a:xfrm>
            <a:off x="8077750" y="5078638"/>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50 intensity levels. </a:t>
            </a:r>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CBD51D-EDED-6E42-871C-1164956174E9}"/>
              </a:ext>
            </a:extLst>
          </p:cNvPr>
          <p:cNvSpPr>
            <a:spLocks noGrp="1"/>
          </p:cNvSpPr>
          <p:nvPr>
            <p:ph type="title"/>
          </p:nvPr>
        </p:nvSpPr>
        <p:spPr>
          <a:xfrm>
            <a:off x="335360" y="145499"/>
            <a:ext cx="9085329" cy="369524"/>
          </a:xfrm>
        </p:spPr>
        <p:txBody>
          <a:bodyPr/>
          <a:lstStyle/>
          <a:p>
            <a:r>
              <a:rPr lang="en-US" dirty="0"/>
              <a:t>Impact of noise on thresholding performance.</a:t>
            </a:r>
          </a:p>
        </p:txBody>
      </p:sp>
      <p:pic>
        <p:nvPicPr>
          <p:cNvPr id="7" name="Picture 6" descr="A collage of images of a graph&#10;&#10;AI-generated content may be incorrect.">
            <a:extLst>
              <a:ext uri="{FF2B5EF4-FFF2-40B4-BE49-F238E27FC236}">
                <a16:creationId xmlns:a16="http://schemas.microsoft.com/office/drawing/2014/main" id="{E76A6D34-6E1A-6138-E0B4-6C4AEE3A9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11" y="1214189"/>
            <a:ext cx="6649378" cy="3553321"/>
          </a:xfrm>
          <a:prstGeom prst="rect">
            <a:avLst/>
          </a:prstGeom>
        </p:spPr>
      </p:pic>
      <p:sp>
        <p:nvSpPr>
          <p:cNvPr id="8" name="TextBox 7">
            <a:extLst>
              <a:ext uri="{FF2B5EF4-FFF2-40B4-BE49-F238E27FC236}">
                <a16:creationId xmlns:a16="http://schemas.microsoft.com/office/drawing/2014/main" id="{3C59718E-CDA9-FA3B-C367-4DC7AB4D5A69}"/>
              </a:ext>
            </a:extLst>
          </p:cNvPr>
          <p:cNvSpPr txBox="1"/>
          <p:nvPr/>
        </p:nvSpPr>
        <p:spPr>
          <a:xfrm>
            <a:off x="3067050" y="4767510"/>
            <a:ext cx="13452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 image</a:t>
            </a:r>
          </a:p>
        </p:txBody>
      </p:sp>
      <p:sp>
        <p:nvSpPr>
          <p:cNvPr id="9" name="TextBox 8">
            <a:extLst>
              <a:ext uri="{FF2B5EF4-FFF2-40B4-BE49-F238E27FC236}">
                <a16:creationId xmlns:a16="http://schemas.microsoft.com/office/drawing/2014/main" id="{E2B55DDC-5AC3-3D27-61FF-0B12F86EAE89}"/>
              </a:ext>
            </a:extLst>
          </p:cNvPr>
          <p:cNvSpPr txBox="1"/>
          <p:nvPr/>
        </p:nvSpPr>
        <p:spPr>
          <a:xfrm>
            <a:off x="5423380" y="4767510"/>
            <a:ext cx="115929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a:t>
            </a:r>
          </a:p>
        </p:txBody>
      </p:sp>
      <p:sp>
        <p:nvSpPr>
          <p:cNvPr id="10" name="TextBox 9">
            <a:extLst>
              <a:ext uri="{FF2B5EF4-FFF2-40B4-BE49-F238E27FC236}">
                <a16:creationId xmlns:a16="http://schemas.microsoft.com/office/drawing/2014/main" id="{295B70F5-6ABE-1BA8-A085-536001333B36}"/>
              </a:ext>
            </a:extLst>
          </p:cNvPr>
          <p:cNvSpPr txBox="1"/>
          <p:nvPr/>
        </p:nvSpPr>
        <p:spPr>
          <a:xfrm>
            <a:off x="7242655" y="4767510"/>
            <a:ext cx="224933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 using threshold</a:t>
            </a:r>
          </a:p>
        </p:txBody>
      </p:sp>
      <p:sp>
        <p:nvSpPr>
          <p:cNvPr id="2" name="TextBox 1">
            <a:extLst>
              <a:ext uri="{FF2B5EF4-FFF2-40B4-BE49-F238E27FC236}">
                <a16:creationId xmlns:a16="http://schemas.microsoft.com/office/drawing/2014/main" id="{D3008C46-19AD-0578-B624-97C2FFD718DE}"/>
              </a:ext>
            </a:extLst>
          </p:cNvPr>
          <p:cNvSpPr txBox="1"/>
          <p:nvPr/>
        </p:nvSpPr>
        <p:spPr>
          <a:xfrm>
            <a:off x="513417" y="3328049"/>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10 intensity levels. </a:t>
            </a:r>
            <a:br>
              <a:rPr lang="en-US" dirty="0"/>
            </a:b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0C9BA1-ED51-1269-B21A-465AF7F4396F}"/>
              </a:ext>
            </a:extLst>
          </p:cNvPr>
          <p:cNvSpPr txBox="1"/>
          <p:nvPr/>
        </p:nvSpPr>
        <p:spPr>
          <a:xfrm>
            <a:off x="508385" y="1621454"/>
            <a:ext cx="2191626" cy="1200329"/>
          </a:xfrm>
          <a:prstGeom prst="rect">
            <a:avLst/>
          </a:prstGeom>
          <a:noFill/>
        </p:spPr>
        <p:txBody>
          <a:bodyPr wrap="none" rtlCol="0">
            <a:spAutoFit/>
          </a:bodyPr>
          <a:lstStyle/>
          <a:p>
            <a:pPr algn="ctr"/>
            <a:r>
              <a:rPr lang="en-US" sz="1800" b="0" i="0" dirty="0">
                <a:solidFill>
                  <a:srgbClr val="242021"/>
                </a:solidFill>
                <a:effectLst/>
                <a:latin typeface="TimesTen-Roman"/>
              </a:rPr>
              <a:t>Gaussian noise</a:t>
            </a:r>
            <a:r>
              <a:rPr lang="en-US" dirty="0"/>
              <a:t> </a:t>
            </a:r>
            <a:br>
              <a:rPr lang="en-US" dirty="0"/>
            </a:br>
            <a:r>
              <a:rPr lang="en-US" sz="1800" b="0" i="0" dirty="0">
                <a:solidFill>
                  <a:srgbClr val="242021"/>
                </a:solidFill>
                <a:effectLst/>
                <a:latin typeface="TimesTen-Roman"/>
              </a:rPr>
              <a:t>standard deviation of </a:t>
            </a:r>
          </a:p>
          <a:p>
            <a:pPr algn="ctr"/>
            <a:r>
              <a:rPr lang="en-US" sz="1800" b="0" i="0" dirty="0">
                <a:solidFill>
                  <a:srgbClr val="242021"/>
                </a:solidFill>
                <a:effectLst/>
                <a:latin typeface="TimesTen-Roman"/>
              </a:rPr>
              <a:t>50 intensity levels. </a:t>
            </a:r>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98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DF2A-E2A3-AF8B-F25F-DE7672E923F8}"/>
              </a:ext>
            </a:extLst>
          </p:cNvPr>
          <p:cNvSpPr>
            <a:spLocks noGrp="1"/>
          </p:cNvSpPr>
          <p:nvPr>
            <p:ph type="title"/>
          </p:nvPr>
        </p:nvSpPr>
        <p:spPr>
          <a:xfrm>
            <a:off x="335360" y="145499"/>
            <a:ext cx="10061243" cy="369524"/>
          </a:xfrm>
        </p:spPr>
        <p:txBody>
          <a:bodyPr/>
          <a:lstStyle/>
          <a:p>
            <a:r>
              <a:rPr lang="en-US" dirty="0"/>
              <a:t>Impact of Illumination on thresholding performance.</a:t>
            </a:r>
          </a:p>
        </p:txBody>
      </p:sp>
      <p:pic>
        <p:nvPicPr>
          <p:cNvPr id="5" name="Picture 4" descr="A collage of graphs and diagrams&#10;&#10;AI-generated content may be incorrect.">
            <a:extLst>
              <a:ext uri="{FF2B5EF4-FFF2-40B4-BE49-F238E27FC236}">
                <a16:creationId xmlns:a16="http://schemas.microsoft.com/office/drawing/2014/main" id="{BDB85910-F7F0-4590-5722-6E0874FD1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26" y="872823"/>
            <a:ext cx="8049748" cy="4324954"/>
          </a:xfrm>
          <a:prstGeom prst="rect">
            <a:avLst/>
          </a:prstGeom>
        </p:spPr>
      </p:pic>
      <p:sp>
        <p:nvSpPr>
          <p:cNvPr id="7" name="TextBox 6">
            <a:extLst>
              <a:ext uri="{FF2B5EF4-FFF2-40B4-BE49-F238E27FC236}">
                <a16:creationId xmlns:a16="http://schemas.microsoft.com/office/drawing/2014/main" id="{625CEDD8-CE76-B18C-F6EF-464315C7EAFB}"/>
              </a:ext>
            </a:extLst>
          </p:cNvPr>
          <p:cNvSpPr txBox="1"/>
          <p:nvPr/>
        </p:nvSpPr>
        <p:spPr>
          <a:xfrm>
            <a:off x="2555875" y="5338846"/>
            <a:ext cx="1711325" cy="369332"/>
          </a:xfrm>
          <a:prstGeom prst="rect">
            <a:avLst/>
          </a:prstGeom>
          <a:noFill/>
        </p:spPr>
        <p:txBody>
          <a:bodyPr wrap="square">
            <a:spAutoFit/>
          </a:bodyPr>
          <a:lstStyle/>
          <a:p>
            <a:pPr algn="ctr"/>
            <a:r>
              <a:rPr lang="en-US" sz="1800" b="0" i="0" dirty="0">
                <a:solidFill>
                  <a:srgbClr val="242021"/>
                </a:solidFill>
                <a:effectLst/>
                <a:latin typeface="TimesTen-Roman"/>
              </a:rPr>
              <a:t>Noisy image</a:t>
            </a:r>
            <a:r>
              <a:rPr lang="en-US" dirty="0"/>
              <a:t> </a:t>
            </a:r>
          </a:p>
        </p:txBody>
      </p:sp>
      <p:sp>
        <p:nvSpPr>
          <p:cNvPr id="9" name="TextBox 8">
            <a:extLst>
              <a:ext uri="{FF2B5EF4-FFF2-40B4-BE49-F238E27FC236}">
                <a16:creationId xmlns:a16="http://schemas.microsoft.com/office/drawing/2014/main" id="{E6DA8698-1B40-432B-1A70-038F97D21A35}"/>
              </a:ext>
            </a:extLst>
          </p:cNvPr>
          <p:cNvSpPr txBox="1"/>
          <p:nvPr/>
        </p:nvSpPr>
        <p:spPr>
          <a:xfrm>
            <a:off x="5178427" y="5197777"/>
            <a:ext cx="2149473" cy="646331"/>
          </a:xfrm>
          <a:prstGeom prst="rect">
            <a:avLst/>
          </a:prstGeom>
          <a:noFill/>
        </p:spPr>
        <p:txBody>
          <a:bodyPr wrap="square">
            <a:spAutoFit/>
          </a:bodyPr>
          <a:lstStyle/>
          <a:p>
            <a:pPr algn="ctr"/>
            <a:r>
              <a:rPr lang="en-US" sz="1800" b="0" i="0" dirty="0">
                <a:solidFill>
                  <a:srgbClr val="242021"/>
                </a:solidFill>
                <a:effectLst/>
                <a:latin typeface="TimesTen-Roman"/>
              </a:rPr>
              <a:t>Intensity ramp in the </a:t>
            </a:r>
          </a:p>
          <a:p>
            <a:pPr algn="ctr"/>
            <a:r>
              <a:rPr lang="en-US" sz="1800" b="0" i="0" dirty="0">
                <a:solidFill>
                  <a:srgbClr val="242021"/>
                </a:solidFill>
                <a:effectLst/>
                <a:latin typeface="TimesTen-Roman"/>
              </a:rPr>
              <a:t>range [0.2, 0.6]</a:t>
            </a:r>
            <a:r>
              <a:rPr lang="en-US" dirty="0"/>
              <a:t> </a:t>
            </a:r>
          </a:p>
        </p:txBody>
      </p:sp>
      <p:sp>
        <p:nvSpPr>
          <p:cNvPr id="11" name="TextBox 10">
            <a:extLst>
              <a:ext uri="{FF2B5EF4-FFF2-40B4-BE49-F238E27FC236}">
                <a16:creationId xmlns:a16="http://schemas.microsoft.com/office/drawing/2014/main" id="{645E18F0-582D-8E61-4DB0-1E102E277861}"/>
              </a:ext>
            </a:extLst>
          </p:cNvPr>
          <p:cNvSpPr txBox="1"/>
          <p:nvPr/>
        </p:nvSpPr>
        <p:spPr>
          <a:xfrm>
            <a:off x="7741973" y="5232411"/>
            <a:ext cx="6178550" cy="646331"/>
          </a:xfrm>
          <a:prstGeom prst="rect">
            <a:avLst/>
          </a:prstGeom>
          <a:noFill/>
        </p:spPr>
        <p:txBody>
          <a:bodyPr wrap="square">
            <a:spAutoFit/>
          </a:bodyPr>
          <a:lstStyle/>
          <a:p>
            <a:r>
              <a:rPr lang="en-US" sz="1800" b="0" i="0" dirty="0">
                <a:solidFill>
                  <a:srgbClr val="242021"/>
                </a:solidFill>
                <a:effectLst/>
                <a:latin typeface="TimesTen-Roman"/>
              </a:rPr>
              <a:t>Product of (a) and (b)</a:t>
            </a:r>
            <a:r>
              <a:rPr lang="en-US" dirty="0"/>
              <a:t> </a:t>
            </a:r>
            <a:br>
              <a:rPr lang="en-US" dirty="0"/>
            </a:br>
            <a:endParaRPr lang="en-US" dirty="0"/>
          </a:p>
        </p:txBody>
      </p:sp>
      <p:pic>
        <p:nvPicPr>
          <p:cNvPr id="13" name="Picture 12">
            <a:extLst>
              <a:ext uri="{FF2B5EF4-FFF2-40B4-BE49-F238E27FC236}">
                <a16:creationId xmlns:a16="http://schemas.microsoft.com/office/drawing/2014/main" id="{DC3D45BD-AF6C-7518-DAD7-90F31E00CB59}"/>
              </a:ext>
            </a:extLst>
          </p:cNvPr>
          <p:cNvPicPr>
            <a:picLocks noChangeAspect="1"/>
          </p:cNvPicPr>
          <p:nvPr/>
        </p:nvPicPr>
        <p:blipFill>
          <a:blip r:embed="rId4">
            <a:extLst>
              <a:ext uri="{28A0092B-C50C-407E-A947-70E740481C1C}">
                <a14:useLocalDpi xmlns:a14="http://schemas.microsoft.com/office/drawing/2010/main" val="0"/>
              </a:ext>
            </a:extLst>
          </a:blip>
          <a:srcRect b="46465"/>
          <a:stretch/>
        </p:blipFill>
        <p:spPr>
          <a:xfrm>
            <a:off x="1442388" y="872823"/>
            <a:ext cx="628738" cy="239697"/>
          </a:xfrm>
          <a:prstGeom prst="rect">
            <a:avLst/>
          </a:prstGeom>
        </p:spPr>
      </p:pic>
    </p:spTree>
    <p:extLst>
      <p:ext uri="{BB962C8B-B14F-4D97-AF65-F5344CB8AC3E}">
        <p14:creationId xmlns:p14="http://schemas.microsoft.com/office/powerpoint/2010/main" val="35762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7760-848F-A0CA-A2CC-C2A9C594490C}"/>
              </a:ext>
            </a:extLst>
          </p:cNvPr>
          <p:cNvSpPr>
            <a:spLocks noGrp="1"/>
          </p:cNvSpPr>
          <p:nvPr>
            <p:ph type="title"/>
          </p:nvPr>
        </p:nvSpPr>
        <p:spPr/>
        <p:txBody>
          <a:bodyPr/>
          <a:lstStyle/>
          <a:p>
            <a:r>
              <a:rPr lang="en-US" dirty="0"/>
              <a:t>Basic Global Thresholding Methods</a:t>
            </a:r>
          </a:p>
        </p:txBody>
      </p:sp>
      <p:grpSp>
        <p:nvGrpSpPr>
          <p:cNvPr id="10" name="Group 9">
            <a:extLst>
              <a:ext uri="{FF2B5EF4-FFF2-40B4-BE49-F238E27FC236}">
                <a16:creationId xmlns:a16="http://schemas.microsoft.com/office/drawing/2014/main" id="{F2143CCB-7320-D093-980C-8FE423338EE1}"/>
              </a:ext>
            </a:extLst>
          </p:cNvPr>
          <p:cNvGrpSpPr/>
          <p:nvPr/>
        </p:nvGrpSpPr>
        <p:grpSpPr>
          <a:xfrm>
            <a:off x="553772" y="1139585"/>
            <a:ext cx="9268421" cy="1178305"/>
            <a:chOff x="447079" y="618858"/>
            <a:chExt cx="9268421" cy="1178305"/>
          </a:xfrm>
        </p:grpSpPr>
        <p:sp>
          <p:nvSpPr>
            <p:cNvPr id="8" name="Rectangle 7">
              <a:extLst>
                <a:ext uri="{FF2B5EF4-FFF2-40B4-BE49-F238E27FC236}">
                  <a16:creationId xmlns:a16="http://schemas.microsoft.com/office/drawing/2014/main" id="{CC6E578F-3F51-9943-A9D3-E33019BCB49F}"/>
                </a:ext>
              </a:extLst>
            </p:cNvPr>
            <p:cNvSpPr/>
            <p:nvPr/>
          </p:nvSpPr>
          <p:spPr>
            <a:xfrm>
              <a:off x="447079" y="658390"/>
              <a:ext cx="7183173" cy="11387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FA0077-43B6-74B1-3A17-697E09576640}"/>
                </a:ext>
              </a:extLst>
            </p:cNvPr>
            <p:cNvSpPr txBox="1"/>
            <p:nvPr/>
          </p:nvSpPr>
          <p:spPr>
            <a:xfrm>
              <a:off x="558800" y="618858"/>
              <a:ext cx="915670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Manual Thresholding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manually selects a threshold value 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to apply but not optimal for complex histograms.</a:t>
              </a:r>
            </a:p>
          </p:txBody>
        </p:sp>
      </p:grpSp>
      <p:grpSp>
        <p:nvGrpSpPr>
          <p:cNvPr id="11" name="Group 10">
            <a:extLst>
              <a:ext uri="{FF2B5EF4-FFF2-40B4-BE49-F238E27FC236}">
                <a16:creationId xmlns:a16="http://schemas.microsoft.com/office/drawing/2014/main" id="{3D4CD3C6-7E3D-3998-2CE6-D53F5BD73E9F}"/>
              </a:ext>
            </a:extLst>
          </p:cNvPr>
          <p:cNvGrpSpPr/>
          <p:nvPr/>
        </p:nvGrpSpPr>
        <p:grpSpPr>
          <a:xfrm>
            <a:off x="553772" y="2990334"/>
            <a:ext cx="7183172" cy="1149866"/>
            <a:chOff x="553773" y="2279134"/>
            <a:chExt cx="7183172" cy="1149866"/>
          </a:xfrm>
        </p:grpSpPr>
        <p:sp>
          <p:nvSpPr>
            <p:cNvPr id="9" name="Rectangle 8">
              <a:extLst>
                <a:ext uri="{FF2B5EF4-FFF2-40B4-BE49-F238E27FC236}">
                  <a16:creationId xmlns:a16="http://schemas.microsoft.com/office/drawing/2014/main" id="{8953CCA9-FFC5-A161-7C13-3FE4468F5F93}"/>
                </a:ext>
              </a:extLst>
            </p:cNvPr>
            <p:cNvSpPr/>
            <p:nvPr/>
          </p:nvSpPr>
          <p:spPr>
            <a:xfrm>
              <a:off x="553773" y="2327016"/>
              <a:ext cx="7183172" cy="1101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02120BA-2B34-E958-8180-65F99AFBD5E7}"/>
                </a:ext>
              </a:extLst>
            </p:cNvPr>
            <p:cNvSpPr txBox="1"/>
            <p:nvPr/>
          </p:nvSpPr>
          <p:spPr>
            <a:xfrm>
              <a:off x="558800" y="2279134"/>
              <a:ext cx="6178550" cy="113877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Auto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Iterative Selection Thresholding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Otsu method</a:t>
              </a:r>
            </a:p>
          </p:txBody>
        </p:sp>
      </p:grpSp>
    </p:spTree>
    <p:extLst>
      <p:ext uri="{BB962C8B-B14F-4D97-AF65-F5344CB8AC3E}">
        <p14:creationId xmlns:p14="http://schemas.microsoft.com/office/powerpoint/2010/main" val="363762677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13800</TotalTime>
  <Words>2428</Words>
  <Application>Microsoft Office PowerPoint</Application>
  <PresentationFormat>Widescreen</PresentationFormat>
  <Paragraphs>322</Paragraphs>
  <Slides>32</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Malgun Gothic</vt:lpstr>
      <vt:lpstr>Malgun Gothic</vt:lpstr>
      <vt:lpstr>Arial</vt:lpstr>
      <vt:lpstr>Arial Unicode MS</vt:lpstr>
      <vt:lpstr>Calibri</vt:lpstr>
      <vt:lpstr>Cambria Math</vt:lpstr>
      <vt:lpstr>Helvetica</vt:lpstr>
      <vt:lpstr>Times New Roman</vt:lpstr>
      <vt:lpstr>TimesTen-Italic</vt:lpstr>
      <vt:lpstr>TimesTen-Roman</vt:lpstr>
      <vt:lpstr>양재참숯체B</vt:lpstr>
      <vt:lpstr>디자인 사용자 지정</vt:lpstr>
      <vt:lpstr>Timeline</vt:lpstr>
      <vt:lpstr>PowerPoint Presentation</vt:lpstr>
      <vt:lpstr>Introduction</vt:lpstr>
      <vt:lpstr>TABLE OF CONTENT</vt:lpstr>
      <vt:lpstr>1. Global Threshold</vt:lpstr>
      <vt:lpstr>Impact of noise on thresholding performance.</vt:lpstr>
      <vt:lpstr>Impact of noise on thresholding performance.</vt:lpstr>
      <vt:lpstr>Impact of Illumination on thresholding performance.</vt:lpstr>
      <vt:lpstr>Basic Global Thresholding Methods</vt:lpstr>
      <vt:lpstr>Iterative Selection Thresholding</vt:lpstr>
      <vt:lpstr>Iterative Selection Thresholding</vt:lpstr>
      <vt:lpstr>OTSU’S METHOD</vt:lpstr>
      <vt:lpstr>OTSU’S METHOD</vt:lpstr>
      <vt:lpstr>OTSU’S METHOD</vt:lpstr>
      <vt:lpstr>OTSU’S METHOD</vt:lpstr>
      <vt:lpstr>Compare Iterative Selection Thresholding and Otsu’s Thresholding</vt:lpstr>
      <vt:lpstr>Triangle threshold</vt:lpstr>
      <vt:lpstr>Triangle threshold</vt:lpstr>
      <vt:lpstr>Multi threshold</vt:lpstr>
      <vt:lpstr>Types of Thresholding in OpenCV</vt:lpstr>
      <vt:lpstr>Threshold Binary</vt:lpstr>
      <vt:lpstr>Threshold Binary, Inverted</vt:lpstr>
      <vt:lpstr>Truncate</vt:lpstr>
      <vt:lpstr>Threshold to Zero</vt:lpstr>
      <vt:lpstr>Threshold to Zero, Inverted</vt:lpstr>
      <vt:lpstr>Why Adaptive Threshold</vt:lpstr>
      <vt:lpstr>What is Adaptive Thresholding?</vt:lpstr>
      <vt:lpstr>Adaptive Mean Thresholding</vt:lpstr>
      <vt:lpstr>Adaptive Gaussian Thresholding</vt:lpstr>
      <vt:lpstr>Compare adaptive thresholding methods</vt:lpstr>
      <vt:lpstr>Compare adaptive thresholding methods</vt:lpstr>
      <vt:lpstr>SPACTIAL FILLTERING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317</cp:revision>
  <dcterms:created xsi:type="dcterms:W3CDTF">2024-11-29T08:47:06Z</dcterms:created>
  <dcterms:modified xsi:type="dcterms:W3CDTF">2025-06-06T07:00:37Z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